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84" r:id="rId2"/>
    <p:sldId id="313" r:id="rId3"/>
    <p:sldId id="392" r:id="rId4"/>
    <p:sldId id="257" r:id="rId5"/>
    <p:sldId id="314" r:id="rId6"/>
    <p:sldId id="437" r:id="rId7"/>
    <p:sldId id="438" r:id="rId8"/>
    <p:sldId id="439" r:id="rId9"/>
    <p:sldId id="440" r:id="rId10"/>
    <p:sldId id="474" r:id="rId11"/>
    <p:sldId id="475" r:id="rId12"/>
    <p:sldId id="476" r:id="rId13"/>
    <p:sldId id="477" r:id="rId14"/>
    <p:sldId id="478" r:id="rId15"/>
    <p:sldId id="441" r:id="rId16"/>
    <p:sldId id="479" r:id="rId17"/>
    <p:sldId id="442" r:id="rId18"/>
    <p:sldId id="443" r:id="rId19"/>
    <p:sldId id="446" r:id="rId20"/>
    <p:sldId id="480" r:id="rId21"/>
    <p:sldId id="403" r:id="rId22"/>
    <p:sldId id="444" r:id="rId23"/>
    <p:sldId id="481" r:id="rId24"/>
    <p:sldId id="482" r:id="rId25"/>
    <p:sldId id="447" r:id="rId26"/>
    <p:sldId id="448" r:id="rId27"/>
    <p:sldId id="483" r:id="rId28"/>
    <p:sldId id="445" r:id="rId29"/>
    <p:sldId id="449" r:id="rId30"/>
    <p:sldId id="450" r:id="rId31"/>
    <p:sldId id="473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484"/>
            <p14:sldId id="313"/>
            <p14:sldId id="392"/>
            <p14:sldId id="257"/>
            <p14:sldId id="314"/>
            <p14:sldId id="437"/>
            <p14:sldId id="438"/>
            <p14:sldId id="439"/>
            <p14:sldId id="440"/>
            <p14:sldId id="474"/>
            <p14:sldId id="475"/>
            <p14:sldId id="476"/>
            <p14:sldId id="477"/>
            <p14:sldId id="478"/>
            <p14:sldId id="441"/>
            <p14:sldId id="479"/>
            <p14:sldId id="442"/>
            <p14:sldId id="443"/>
            <p14:sldId id="446"/>
            <p14:sldId id="480"/>
            <p14:sldId id="403"/>
            <p14:sldId id="444"/>
            <p14:sldId id="481"/>
            <p14:sldId id="482"/>
            <p14:sldId id="447"/>
            <p14:sldId id="448"/>
            <p14:sldId id="483"/>
            <p14:sldId id="445"/>
            <p14:sldId id="449"/>
            <p14:sldId id="450"/>
            <p14:sldId id="473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3"/>
    <p:restoredTop sz="89348"/>
  </p:normalViewPr>
  <p:slideViewPr>
    <p:cSldViewPr snapToGrid="0">
      <p:cViewPr varScale="1">
        <p:scale>
          <a:sx n="114" d="100"/>
          <a:sy n="114" d="100"/>
        </p:scale>
        <p:origin x="1032" y="176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7529C-4FE4-FF4E-B411-8E5685EA66A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937829-6FDB-F04C-B449-9B5AE4A2E37E}">
      <dgm:prSet phldrT="[Tekst]"/>
      <dgm:spPr/>
      <dgm:t>
        <a:bodyPr/>
        <a:lstStyle/>
        <a:p>
          <a:r>
            <a:rPr lang="pl-PL" dirty="0"/>
            <a:t>Klasyczna metoda problemowa</a:t>
          </a:r>
        </a:p>
      </dgm:t>
    </dgm:pt>
    <dgm:pt modelId="{C12BB78D-FF74-3D44-8755-49B27137D85D}" type="parTrans" cxnId="{67D4433A-197E-8F4F-91C0-814DD9320BD7}">
      <dgm:prSet/>
      <dgm:spPr/>
      <dgm:t>
        <a:bodyPr/>
        <a:lstStyle/>
        <a:p>
          <a:endParaRPr lang="pl-PL"/>
        </a:p>
      </dgm:t>
    </dgm:pt>
    <dgm:pt modelId="{E91FBA6B-43C0-3E42-8C92-AB2F4D8765B6}" type="sibTrans" cxnId="{67D4433A-197E-8F4F-91C0-814DD9320BD7}">
      <dgm:prSet/>
      <dgm:spPr/>
      <dgm:t>
        <a:bodyPr/>
        <a:lstStyle/>
        <a:p>
          <a:endParaRPr lang="pl-PL"/>
        </a:p>
      </dgm:t>
    </dgm:pt>
    <dgm:pt modelId="{9AF28C91-346D-A74F-B395-E5A657DA8349}">
      <dgm:prSet phldrT="[Tekst]"/>
      <dgm:spPr/>
      <dgm:t>
        <a:bodyPr/>
        <a:lstStyle/>
        <a:p>
          <a:r>
            <a:rPr lang="pl-PL" dirty="0"/>
            <a:t>Wykład problemowy</a:t>
          </a:r>
        </a:p>
      </dgm:t>
    </dgm:pt>
    <dgm:pt modelId="{DD64170B-8192-9641-A1FA-127DDC2C75B5}" type="parTrans" cxnId="{3BE0C1A8-4EA3-3647-AD89-8856768F9308}">
      <dgm:prSet/>
      <dgm:spPr/>
      <dgm:t>
        <a:bodyPr/>
        <a:lstStyle/>
        <a:p>
          <a:endParaRPr lang="pl-PL"/>
        </a:p>
      </dgm:t>
    </dgm:pt>
    <dgm:pt modelId="{F5EB6BC3-68AA-FA46-9BAC-C36D1C99F70E}" type="sibTrans" cxnId="{3BE0C1A8-4EA3-3647-AD89-8856768F9308}">
      <dgm:prSet/>
      <dgm:spPr/>
      <dgm:t>
        <a:bodyPr/>
        <a:lstStyle/>
        <a:p>
          <a:endParaRPr lang="pl-PL"/>
        </a:p>
      </dgm:t>
    </dgm:pt>
    <dgm:pt modelId="{AAB8E683-EEE9-EF4C-BC38-BE0803B84B8F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Wykład konwersatoryjny</a:t>
          </a:r>
        </a:p>
      </dgm:t>
    </dgm:pt>
    <dgm:pt modelId="{D38D531F-5DB0-B242-88BB-82112D7B22DF}" type="parTrans" cxnId="{4B37ACB1-DCB1-4045-B818-7264C50A175C}">
      <dgm:prSet/>
      <dgm:spPr/>
      <dgm:t>
        <a:bodyPr/>
        <a:lstStyle/>
        <a:p>
          <a:endParaRPr lang="pl-PL"/>
        </a:p>
      </dgm:t>
    </dgm:pt>
    <dgm:pt modelId="{C22CB05A-8B6B-D048-9291-840D9F779C65}" type="sibTrans" cxnId="{4B37ACB1-DCB1-4045-B818-7264C50A175C}">
      <dgm:prSet/>
      <dgm:spPr/>
      <dgm:t>
        <a:bodyPr/>
        <a:lstStyle/>
        <a:p>
          <a:endParaRPr lang="pl-PL"/>
        </a:p>
      </dgm:t>
    </dgm:pt>
    <dgm:pt modelId="{D486D333-EAB5-C346-AD26-03C538F3CFB3}">
      <dgm:prSet phldrT="[Tekst]"/>
      <dgm:spPr/>
      <dgm:t>
        <a:bodyPr/>
        <a:lstStyle/>
        <a:p>
          <a:r>
            <a:rPr lang="pl-PL" dirty="0"/>
            <a:t>Metody aktywizujące</a:t>
          </a:r>
        </a:p>
      </dgm:t>
    </dgm:pt>
    <dgm:pt modelId="{ED3AB075-4FCA-C94D-A7BD-AB5681964584}" type="parTrans" cxnId="{B9E4017B-C436-1E4E-8A51-3E926BB9244A}">
      <dgm:prSet/>
      <dgm:spPr/>
      <dgm:t>
        <a:bodyPr/>
        <a:lstStyle/>
        <a:p>
          <a:endParaRPr lang="pl-PL"/>
        </a:p>
      </dgm:t>
    </dgm:pt>
    <dgm:pt modelId="{5E078EDA-0D31-9948-9250-1B169C0C6545}" type="sibTrans" cxnId="{B9E4017B-C436-1E4E-8A51-3E926BB9244A}">
      <dgm:prSet/>
      <dgm:spPr/>
      <dgm:t>
        <a:bodyPr/>
        <a:lstStyle/>
        <a:p>
          <a:endParaRPr lang="pl-PL"/>
        </a:p>
      </dgm:t>
    </dgm:pt>
    <dgm:pt modelId="{0B77E7D1-740D-BC41-A8C5-731F0162D58C}" type="pres">
      <dgm:prSet presAssocID="{4247529C-4FE4-FF4E-B411-8E5685EA66A5}" presName="diagram" presStyleCnt="0">
        <dgm:presLayoutVars>
          <dgm:dir/>
          <dgm:resizeHandles val="exact"/>
        </dgm:presLayoutVars>
      </dgm:prSet>
      <dgm:spPr/>
    </dgm:pt>
    <dgm:pt modelId="{85DE2092-36CA-F842-856D-793705E47F97}" type="pres">
      <dgm:prSet presAssocID="{66937829-6FDB-F04C-B449-9B5AE4A2E37E}" presName="node" presStyleLbl="node1" presStyleIdx="0" presStyleCnt="4" custLinFactNeighborX="-2226" custLinFactNeighborY="2667">
        <dgm:presLayoutVars>
          <dgm:bulletEnabled val="1"/>
        </dgm:presLayoutVars>
      </dgm:prSet>
      <dgm:spPr/>
    </dgm:pt>
    <dgm:pt modelId="{B0170A07-DCD8-FA4E-94DA-4B3734D20E85}" type="pres">
      <dgm:prSet presAssocID="{E91FBA6B-43C0-3E42-8C92-AB2F4D8765B6}" presName="sibTrans" presStyleCnt="0"/>
      <dgm:spPr/>
    </dgm:pt>
    <dgm:pt modelId="{0C966A8E-ED19-684C-955F-98C817260FC9}" type="pres">
      <dgm:prSet presAssocID="{9AF28C91-346D-A74F-B395-E5A657DA8349}" presName="node" presStyleLbl="node1" presStyleIdx="1" presStyleCnt="4">
        <dgm:presLayoutVars>
          <dgm:bulletEnabled val="1"/>
        </dgm:presLayoutVars>
      </dgm:prSet>
      <dgm:spPr/>
    </dgm:pt>
    <dgm:pt modelId="{50AB77BB-756C-1041-B017-5672A2B99203}" type="pres">
      <dgm:prSet presAssocID="{F5EB6BC3-68AA-FA46-9BAC-C36D1C99F70E}" presName="sibTrans" presStyleCnt="0"/>
      <dgm:spPr/>
    </dgm:pt>
    <dgm:pt modelId="{E22063F3-FA9E-0B43-8ADF-57381A7C140E}" type="pres">
      <dgm:prSet presAssocID="{AAB8E683-EEE9-EF4C-BC38-BE0803B84B8F}" presName="node" presStyleLbl="node1" presStyleIdx="2" presStyleCnt="4">
        <dgm:presLayoutVars>
          <dgm:bulletEnabled val="1"/>
        </dgm:presLayoutVars>
      </dgm:prSet>
      <dgm:spPr/>
    </dgm:pt>
    <dgm:pt modelId="{C6173D1F-AA3E-9446-BF44-727D1832F6E4}" type="pres">
      <dgm:prSet presAssocID="{C22CB05A-8B6B-D048-9291-840D9F779C65}" presName="sibTrans" presStyleCnt="0"/>
      <dgm:spPr/>
    </dgm:pt>
    <dgm:pt modelId="{E0F93D55-7F9E-FE49-9D83-D1E996DA5775}" type="pres">
      <dgm:prSet presAssocID="{D486D333-EAB5-C346-AD26-03C538F3CFB3}" presName="node" presStyleLbl="node1" presStyleIdx="3" presStyleCnt="4">
        <dgm:presLayoutVars>
          <dgm:bulletEnabled val="1"/>
        </dgm:presLayoutVars>
      </dgm:prSet>
      <dgm:spPr/>
    </dgm:pt>
  </dgm:ptLst>
  <dgm:cxnLst>
    <dgm:cxn modelId="{0E7E0811-BB9D-644E-A22F-D7828DCD0532}" type="presOf" srcId="{4247529C-4FE4-FF4E-B411-8E5685EA66A5}" destId="{0B77E7D1-740D-BC41-A8C5-731F0162D58C}" srcOrd="0" destOrd="0" presId="urn:microsoft.com/office/officeart/2005/8/layout/default"/>
    <dgm:cxn modelId="{FE94A037-9278-F64A-9DB0-108CC5FABEF2}" type="presOf" srcId="{D486D333-EAB5-C346-AD26-03C538F3CFB3}" destId="{E0F93D55-7F9E-FE49-9D83-D1E996DA5775}" srcOrd="0" destOrd="0" presId="urn:microsoft.com/office/officeart/2005/8/layout/default"/>
    <dgm:cxn modelId="{67D4433A-197E-8F4F-91C0-814DD9320BD7}" srcId="{4247529C-4FE4-FF4E-B411-8E5685EA66A5}" destId="{66937829-6FDB-F04C-B449-9B5AE4A2E37E}" srcOrd="0" destOrd="0" parTransId="{C12BB78D-FF74-3D44-8755-49B27137D85D}" sibTransId="{E91FBA6B-43C0-3E42-8C92-AB2F4D8765B6}"/>
    <dgm:cxn modelId="{B81D6A42-D5D7-F843-B0B2-C4A2392F0A3B}" type="presOf" srcId="{AAB8E683-EEE9-EF4C-BC38-BE0803B84B8F}" destId="{E22063F3-FA9E-0B43-8ADF-57381A7C140E}" srcOrd="0" destOrd="0" presId="urn:microsoft.com/office/officeart/2005/8/layout/default"/>
    <dgm:cxn modelId="{535D965F-A078-CD4F-9303-723DC2462780}" type="presOf" srcId="{66937829-6FDB-F04C-B449-9B5AE4A2E37E}" destId="{85DE2092-36CA-F842-856D-793705E47F97}" srcOrd="0" destOrd="0" presId="urn:microsoft.com/office/officeart/2005/8/layout/default"/>
    <dgm:cxn modelId="{B9E4017B-C436-1E4E-8A51-3E926BB9244A}" srcId="{4247529C-4FE4-FF4E-B411-8E5685EA66A5}" destId="{D486D333-EAB5-C346-AD26-03C538F3CFB3}" srcOrd="3" destOrd="0" parTransId="{ED3AB075-4FCA-C94D-A7BD-AB5681964584}" sibTransId="{5E078EDA-0D31-9948-9250-1B169C0C6545}"/>
    <dgm:cxn modelId="{3BE0C1A8-4EA3-3647-AD89-8856768F9308}" srcId="{4247529C-4FE4-FF4E-B411-8E5685EA66A5}" destId="{9AF28C91-346D-A74F-B395-E5A657DA8349}" srcOrd="1" destOrd="0" parTransId="{DD64170B-8192-9641-A1FA-127DDC2C75B5}" sibTransId="{F5EB6BC3-68AA-FA46-9BAC-C36D1C99F70E}"/>
    <dgm:cxn modelId="{4B37ACB1-DCB1-4045-B818-7264C50A175C}" srcId="{4247529C-4FE4-FF4E-B411-8E5685EA66A5}" destId="{AAB8E683-EEE9-EF4C-BC38-BE0803B84B8F}" srcOrd="2" destOrd="0" parTransId="{D38D531F-5DB0-B242-88BB-82112D7B22DF}" sibTransId="{C22CB05A-8B6B-D048-9291-840D9F779C65}"/>
    <dgm:cxn modelId="{1B0D74EE-3B5E-9449-8D6D-A70ADBED3894}" type="presOf" srcId="{9AF28C91-346D-A74F-B395-E5A657DA8349}" destId="{0C966A8E-ED19-684C-955F-98C817260FC9}" srcOrd="0" destOrd="0" presId="urn:microsoft.com/office/officeart/2005/8/layout/default"/>
    <dgm:cxn modelId="{42EDDD2A-B322-B54B-820E-9241A4A03D7D}" type="presParOf" srcId="{0B77E7D1-740D-BC41-A8C5-731F0162D58C}" destId="{85DE2092-36CA-F842-856D-793705E47F97}" srcOrd="0" destOrd="0" presId="urn:microsoft.com/office/officeart/2005/8/layout/default"/>
    <dgm:cxn modelId="{298C4B76-461B-A740-8406-99C9F0543EC9}" type="presParOf" srcId="{0B77E7D1-740D-BC41-A8C5-731F0162D58C}" destId="{B0170A07-DCD8-FA4E-94DA-4B3734D20E85}" srcOrd="1" destOrd="0" presId="urn:microsoft.com/office/officeart/2005/8/layout/default"/>
    <dgm:cxn modelId="{A926CEF2-B2F6-4E47-B78D-160211F6C331}" type="presParOf" srcId="{0B77E7D1-740D-BC41-A8C5-731F0162D58C}" destId="{0C966A8E-ED19-684C-955F-98C817260FC9}" srcOrd="2" destOrd="0" presId="urn:microsoft.com/office/officeart/2005/8/layout/default"/>
    <dgm:cxn modelId="{1055982A-7BDA-3A40-9F26-159456E96726}" type="presParOf" srcId="{0B77E7D1-740D-BC41-A8C5-731F0162D58C}" destId="{50AB77BB-756C-1041-B017-5672A2B99203}" srcOrd="3" destOrd="0" presId="urn:microsoft.com/office/officeart/2005/8/layout/default"/>
    <dgm:cxn modelId="{9A3292B6-42C2-184D-A58E-555FE94C5C55}" type="presParOf" srcId="{0B77E7D1-740D-BC41-A8C5-731F0162D58C}" destId="{E22063F3-FA9E-0B43-8ADF-57381A7C140E}" srcOrd="4" destOrd="0" presId="urn:microsoft.com/office/officeart/2005/8/layout/default"/>
    <dgm:cxn modelId="{585A1D27-20E6-FA4D-9327-12B41DC02ADA}" type="presParOf" srcId="{0B77E7D1-740D-BC41-A8C5-731F0162D58C}" destId="{C6173D1F-AA3E-9446-BF44-727D1832F6E4}" srcOrd="5" destOrd="0" presId="urn:microsoft.com/office/officeart/2005/8/layout/default"/>
    <dgm:cxn modelId="{43363821-1B62-5548-9D31-A346F015455B}" type="presParOf" srcId="{0B77E7D1-740D-BC41-A8C5-731F0162D58C}" destId="{E0F93D55-7F9E-FE49-9D83-D1E996DA577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BAE89-0021-4F14-9C21-A70C2E2559F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0A4DBD5-0C1B-415E-89DE-171117676776}">
      <dgm:prSet phldrT="[Tekst]" custT="1"/>
      <dgm:spPr/>
      <dgm:t>
        <a:bodyPr/>
        <a:lstStyle/>
        <a:p>
          <a:r>
            <a:rPr lang="pl-PL" sz="2000" dirty="0"/>
            <a:t>Metody</a:t>
          </a:r>
          <a:r>
            <a:rPr lang="pl-PL" sz="2000" baseline="0" dirty="0"/>
            <a:t> aktywizujące</a:t>
          </a:r>
          <a:endParaRPr lang="pl-PL" sz="2000" dirty="0"/>
        </a:p>
      </dgm:t>
    </dgm:pt>
    <dgm:pt modelId="{2E1F8D8F-DD51-47A3-98E2-9393B8C24CDA}" type="parTrans" cxnId="{97F500F5-B8BA-41C3-B7F5-3ECA8848EC7D}">
      <dgm:prSet/>
      <dgm:spPr/>
      <dgm:t>
        <a:bodyPr/>
        <a:lstStyle/>
        <a:p>
          <a:endParaRPr lang="pl-PL"/>
        </a:p>
      </dgm:t>
    </dgm:pt>
    <dgm:pt modelId="{4EF13349-8961-4916-AF73-01283D53DAB7}" type="sibTrans" cxnId="{97F500F5-B8BA-41C3-B7F5-3ECA8848EC7D}">
      <dgm:prSet/>
      <dgm:spPr/>
      <dgm:t>
        <a:bodyPr/>
        <a:lstStyle/>
        <a:p>
          <a:endParaRPr lang="pl-PL"/>
        </a:p>
      </dgm:t>
    </dgm:pt>
    <dgm:pt modelId="{4B7245DA-B2C5-4339-9FD0-52506240137D}">
      <dgm:prSet phldrT="[Tekst]" custT="1"/>
      <dgm:spPr/>
      <dgm:t>
        <a:bodyPr/>
        <a:lstStyle/>
        <a:p>
          <a:r>
            <a:rPr lang="pl-PL" sz="2000" dirty="0"/>
            <a:t>Studium przypadku</a:t>
          </a:r>
        </a:p>
      </dgm:t>
    </dgm:pt>
    <dgm:pt modelId="{0DB30E16-0A5E-4321-8A6E-A54A4BD38D14}" type="parTrans" cxnId="{A93E26E7-9576-4BDB-BEEB-89CA96EA1DBC}">
      <dgm:prSet/>
      <dgm:spPr/>
      <dgm:t>
        <a:bodyPr/>
        <a:lstStyle/>
        <a:p>
          <a:endParaRPr lang="pl-PL"/>
        </a:p>
      </dgm:t>
    </dgm:pt>
    <dgm:pt modelId="{61404C40-1C6B-4E9B-B797-39D1DBBBBD3B}" type="sibTrans" cxnId="{A93E26E7-9576-4BDB-BEEB-89CA96EA1DBC}">
      <dgm:prSet/>
      <dgm:spPr/>
      <dgm:t>
        <a:bodyPr/>
        <a:lstStyle/>
        <a:p>
          <a:endParaRPr lang="pl-PL"/>
        </a:p>
      </dgm:t>
    </dgm:pt>
    <dgm:pt modelId="{A9F8F5A7-D0CD-4EE5-9B93-4F03C00D5DFD}">
      <dgm:prSet phldrT="[Tekst]" custT="1"/>
      <dgm:spPr/>
      <dgm:t>
        <a:bodyPr/>
        <a:lstStyle/>
        <a:p>
          <a:r>
            <a:rPr lang="pl-PL" sz="2000" dirty="0"/>
            <a:t>Metoda sytuacyjna</a:t>
          </a:r>
        </a:p>
      </dgm:t>
    </dgm:pt>
    <dgm:pt modelId="{383D2D5E-4316-44A3-80F6-7B60D475136C}" type="parTrans" cxnId="{84E72449-7D2A-4EB4-AD4D-48EA1DED4CB5}">
      <dgm:prSet/>
      <dgm:spPr/>
      <dgm:t>
        <a:bodyPr/>
        <a:lstStyle/>
        <a:p>
          <a:endParaRPr lang="pl-PL"/>
        </a:p>
      </dgm:t>
    </dgm:pt>
    <dgm:pt modelId="{8754503D-F9A4-4089-BAD2-5CCB69354C61}" type="sibTrans" cxnId="{84E72449-7D2A-4EB4-AD4D-48EA1DED4CB5}">
      <dgm:prSet/>
      <dgm:spPr/>
      <dgm:t>
        <a:bodyPr/>
        <a:lstStyle/>
        <a:p>
          <a:endParaRPr lang="pl-PL"/>
        </a:p>
      </dgm:t>
    </dgm:pt>
    <dgm:pt modelId="{F2278F7B-7394-4C2F-9F29-3921EC975176}">
      <dgm:prSet phldrT="[Tekst]" custT="1"/>
      <dgm:spPr/>
      <dgm:t>
        <a:bodyPr/>
        <a:lstStyle/>
        <a:p>
          <a:r>
            <a:rPr lang="pl-PL" sz="2000" dirty="0"/>
            <a:t>Inscenizacja</a:t>
          </a:r>
        </a:p>
      </dgm:t>
    </dgm:pt>
    <dgm:pt modelId="{039759BA-1F4C-4C40-8A99-50B34FAE2D67}" type="parTrans" cxnId="{4D9B8934-70D4-4CDE-9206-BCEE15A49DB4}">
      <dgm:prSet/>
      <dgm:spPr/>
      <dgm:t>
        <a:bodyPr/>
        <a:lstStyle/>
        <a:p>
          <a:endParaRPr lang="pl-PL"/>
        </a:p>
      </dgm:t>
    </dgm:pt>
    <dgm:pt modelId="{5E4904D9-52D5-4A36-A3AF-FA909E5AB7E6}" type="sibTrans" cxnId="{4D9B8934-70D4-4CDE-9206-BCEE15A49DB4}">
      <dgm:prSet/>
      <dgm:spPr/>
      <dgm:t>
        <a:bodyPr/>
        <a:lstStyle/>
        <a:p>
          <a:endParaRPr lang="pl-PL"/>
        </a:p>
      </dgm:t>
    </dgm:pt>
    <dgm:pt modelId="{7FD04F1C-1522-9F47-A860-921D294A34BD}">
      <dgm:prSet phldrT="[Tekst]" custT="1"/>
      <dgm:spPr/>
      <dgm:t>
        <a:bodyPr/>
        <a:lstStyle/>
        <a:p>
          <a:r>
            <a:rPr lang="pl-PL" sz="2000" dirty="0"/>
            <a:t>Dyskusja</a:t>
          </a:r>
        </a:p>
        <a:p>
          <a:r>
            <a:rPr lang="pl-PL" sz="2000" dirty="0"/>
            <a:t>dydaktyczna</a:t>
          </a:r>
        </a:p>
      </dgm:t>
    </dgm:pt>
    <dgm:pt modelId="{7481A549-F69B-4C4F-B37B-539DC9495A79}" type="parTrans" cxnId="{74F591D6-F7D2-AE4A-8A61-12CC7DAD738A}">
      <dgm:prSet/>
      <dgm:spPr/>
      <dgm:t>
        <a:bodyPr/>
        <a:lstStyle/>
        <a:p>
          <a:endParaRPr lang="pl-PL"/>
        </a:p>
      </dgm:t>
    </dgm:pt>
    <dgm:pt modelId="{8A6189FA-5632-0941-B858-BD5DFE9A5075}" type="sibTrans" cxnId="{74F591D6-F7D2-AE4A-8A61-12CC7DAD738A}">
      <dgm:prSet/>
      <dgm:spPr/>
      <dgm:t>
        <a:bodyPr/>
        <a:lstStyle/>
        <a:p>
          <a:endParaRPr lang="pl-PL"/>
        </a:p>
      </dgm:t>
    </dgm:pt>
    <dgm:pt modelId="{2B3F4A51-5ECB-4A44-BD35-47DA3B8A4963}">
      <dgm:prSet phldrT="[Tekst]" custT="1"/>
      <dgm:spPr/>
      <dgm:t>
        <a:bodyPr/>
        <a:lstStyle/>
        <a:p>
          <a:r>
            <a:rPr lang="pl-PL" sz="2000" dirty="0"/>
            <a:t>Gra dydaktyczna</a:t>
          </a:r>
        </a:p>
      </dgm:t>
    </dgm:pt>
    <dgm:pt modelId="{39A34600-40B5-A649-A424-C07C60FE4D0D}" type="parTrans" cxnId="{24B446B6-3470-D348-9195-EA9B0E8D580E}">
      <dgm:prSet/>
      <dgm:spPr/>
      <dgm:t>
        <a:bodyPr/>
        <a:lstStyle/>
        <a:p>
          <a:endParaRPr lang="pl-PL"/>
        </a:p>
      </dgm:t>
    </dgm:pt>
    <dgm:pt modelId="{BCCF4CFE-955B-6940-8286-582CBB26A59F}" type="sibTrans" cxnId="{24B446B6-3470-D348-9195-EA9B0E8D580E}">
      <dgm:prSet/>
      <dgm:spPr/>
      <dgm:t>
        <a:bodyPr/>
        <a:lstStyle/>
        <a:p>
          <a:endParaRPr lang="pl-PL"/>
        </a:p>
      </dgm:t>
    </dgm:pt>
    <dgm:pt modelId="{D3025484-C89A-47AB-A0E1-8F34D2CBE470}" type="pres">
      <dgm:prSet presAssocID="{7ACBAE89-0021-4F14-9C21-A70C2E2559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1CBFFD-C6C8-4C7D-AB48-323A19480E03}" type="pres">
      <dgm:prSet presAssocID="{70A4DBD5-0C1B-415E-89DE-171117676776}" presName="hierRoot1" presStyleCnt="0">
        <dgm:presLayoutVars>
          <dgm:hierBranch val="init"/>
        </dgm:presLayoutVars>
      </dgm:prSet>
      <dgm:spPr/>
    </dgm:pt>
    <dgm:pt modelId="{E184112F-1B65-4955-AE30-F59096ADF803}" type="pres">
      <dgm:prSet presAssocID="{70A4DBD5-0C1B-415E-89DE-171117676776}" presName="rootComposite1" presStyleCnt="0"/>
      <dgm:spPr/>
    </dgm:pt>
    <dgm:pt modelId="{9959A6FA-9671-42D3-B5F4-1D15FC9FC417}" type="pres">
      <dgm:prSet presAssocID="{70A4DBD5-0C1B-415E-89DE-171117676776}" presName="rootText1" presStyleLbl="node0" presStyleIdx="0" presStyleCnt="1" custScaleX="167549" custScaleY="137330" custLinFactY="-63848" custLinFactNeighborX="5291" custLinFactNeighborY="-100000">
        <dgm:presLayoutVars>
          <dgm:chPref val="3"/>
        </dgm:presLayoutVars>
      </dgm:prSet>
      <dgm:spPr/>
    </dgm:pt>
    <dgm:pt modelId="{58442355-B612-466A-B869-963EA0B45F83}" type="pres">
      <dgm:prSet presAssocID="{70A4DBD5-0C1B-415E-89DE-171117676776}" presName="rootConnector1" presStyleLbl="node1" presStyleIdx="0" presStyleCnt="0"/>
      <dgm:spPr/>
    </dgm:pt>
    <dgm:pt modelId="{F483DC4F-6C31-4852-8AC7-B984051B19E8}" type="pres">
      <dgm:prSet presAssocID="{70A4DBD5-0C1B-415E-89DE-171117676776}" presName="hierChild2" presStyleCnt="0"/>
      <dgm:spPr/>
    </dgm:pt>
    <dgm:pt modelId="{43B55CDF-E2AC-4DB4-9D17-71E5496B1AA0}" type="pres">
      <dgm:prSet presAssocID="{0DB30E16-0A5E-4321-8A6E-A54A4BD38D14}" presName="Name37" presStyleLbl="parChTrans1D2" presStyleIdx="0" presStyleCnt="5"/>
      <dgm:spPr/>
    </dgm:pt>
    <dgm:pt modelId="{7B6DFDB1-96F7-4917-9CDD-96A76A47BBE4}" type="pres">
      <dgm:prSet presAssocID="{4B7245DA-B2C5-4339-9FD0-52506240137D}" presName="hierRoot2" presStyleCnt="0">
        <dgm:presLayoutVars>
          <dgm:hierBranch val="init"/>
        </dgm:presLayoutVars>
      </dgm:prSet>
      <dgm:spPr/>
    </dgm:pt>
    <dgm:pt modelId="{A5234668-41F0-4247-AE43-1656ED526F2F}" type="pres">
      <dgm:prSet presAssocID="{4B7245DA-B2C5-4339-9FD0-52506240137D}" presName="rootComposite" presStyleCnt="0"/>
      <dgm:spPr/>
    </dgm:pt>
    <dgm:pt modelId="{294DB27A-2F10-4DAB-9F8B-FFF446469E50}" type="pres">
      <dgm:prSet presAssocID="{4B7245DA-B2C5-4339-9FD0-52506240137D}" presName="rootText" presStyleLbl="node2" presStyleIdx="0" presStyleCnt="5" custLinFactNeighborX="57682" custLinFactNeighborY="-71037">
        <dgm:presLayoutVars>
          <dgm:chPref val="3"/>
        </dgm:presLayoutVars>
      </dgm:prSet>
      <dgm:spPr/>
    </dgm:pt>
    <dgm:pt modelId="{96BB6C7D-BCD1-49B5-A972-9E9332E16125}" type="pres">
      <dgm:prSet presAssocID="{4B7245DA-B2C5-4339-9FD0-52506240137D}" presName="rootConnector" presStyleLbl="node2" presStyleIdx="0" presStyleCnt="5"/>
      <dgm:spPr/>
    </dgm:pt>
    <dgm:pt modelId="{A78F455F-EA17-45A6-B5F3-AED884D96632}" type="pres">
      <dgm:prSet presAssocID="{4B7245DA-B2C5-4339-9FD0-52506240137D}" presName="hierChild4" presStyleCnt="0"/>
      <dgm:spPr/>
    </dgm:pt>
    <dgm:pt modelId="{8BEF9508-5BF7-42C7-B640-53225A0861B7}" type="pres">
      <dgm:prSet presAssocID="{4B7245DA-B2C5-4339-9FD0-52506240137D}" presName="hierChild5" presStyleCnt="0"/>
      <dgm:spPr/>
    </dgm:pt>
    <dgm:pt modelId="{A27CADF8-3720-4A75-9867-01D38DF57C52}" type="pres">
      <dgm:prSet presAssocID="{383D2D5E-4316-44A3-80F6-7B60D475136C}" presName="Name37" presStyleLbl="parChTrans1D2" presStyleIdx="1" presStyleCnt="5"/>
      <dgm:spPr/>
    </dgm:pt>
    <dgm:pt modelId="{5CB683EE-65A5-428D-9E98-FCE74382C1FD}" type="pres">
      <dgm:prSet presAssocID="{A9F8F5A7-D0CD-4EE5-9B93-4F03C00D5DFD}" presName="hierRoot2" presStyleCnt="0">
        <dgm:presLayoutVars>
          <dgm:hierBranch val="init"/>
        </dgm:presLayoutVars>
      </dgm:prSet>
      <dgm:spPr/>
    </dgm:pt>
    <dgm:pt modelId="{CA6288C2-373B-4585-9AE1-A054C37FC81D}" type="pres">
      <dgm:prSet presAssocID="{A9F8F5A7-D0CD-4EE5-9B93-4F03C00D5DFD}" presName="rootComposite" presStyleCnt="0"/>
      <dgm:spPr/>
    </dgm:pt>
    <dgm:pt modelId="{93EFD6DC-A709-4530-B24C-F60E74F6044A}" type="pres">
      <dgm:prSet presAssocID="{A9F8F5A7-D0CD-4EE5-9B93-4F03C00D5DFD}" presName="rootText" presStyleLbl="node2" presStyleIdx="1" presStyleCnt="5" custScaleY="117487" custLinFactNeighborX="-46678" custLinFactNeighborY="88006">
        <dgm:presLayoutVars>
          <dgm:chPref val="3"/>
        </dgm:presLayoutVars>
      </dgm:prSet>
      <dgm:spPr/>
    </dgm:pt>
    <dgm:pt modelId="{BF522184-BAA8-4771-83D0-24200C977088}" type="pres">
      <dgm:prSet presAssocID="{A9F8F5A7-D0CD-4EE5-9B93-4F03C00D5DFD}" presName="rootConnector" presStyleLbl="node2" presStyleIdx="1" presStyleCnt="5"/>
      <dgm:spPr/>
    </dgm:pt>
    <dgm:pt modelId="{8A1C65BA-90FE-4EEC-8D4A-7135E3F982A0}" type="pres">
      <dgm:prSet presAssocID="{A9F8F5A7-D0CD-4EE5-9B93-4F03C00D5DFD}" presName="hierChild4" presStyleCnt="0"/>
      <dgm:spPr/>
    </dgm:pt>
    <dgm:pt modelId="{4F98B710-50B4-462F-95A0-B53D33D490F9}" type="pres">
      <dgm:prSet presAssocID="{A9F8F5A7-D0CD-4EE5-9B93-4F03C00D5DFD}" presName="hierChild5" presStyleCnt="0"/>
      <dgm:spPr/>
    </dgm:pt>
    <dgm:pt modelId="{FFEC433B-B683-46A1-96FB-A38DE29CC1B8}" type="pres">
      <dgm:prSet presAssocID="{039759BA-1F4C-4C40-8A99-50B34FAE2D67}" presName="Name37" presStyleLbl="parChTrans1D2" presStyleIdx="2" presStyleCnt="5"/>
      <dgm:spPr/>
    </dgm:pt>
    <dgm:pt modelId="{BCE57B03-7070-4776-8387-D1D5D75BC082}" type="pres">
      <dgm:prSet presAssocID="{F2278F7B-7394-4C2F-9F29-3921EC975176}" presName="hierRoot2" presStyleCnt="0">
        <dgm:presLayoutVars>
          <dgm:hierBranch val="init"/>
        </dgm:presLayoutVars>
      </dgm:prSet>
      <dgm:spPr/>
    </dgm:pt>
    <dgm:pt modelId="{4EBBA6EB-AD08-4DEB-872B-5621438F0366}" type="pres">
      <dgm:prSet presAssocID="{F2278F7B-7394-4C2F-9F29-3921EC975176}" presName="rootComposite" presStyleCnt="0"/>
      <dgm:spPr/>
    </dgm:pt>
    <dgm:pt modelId="{6EA4F75C-D4CA-42E9-8C50-9D82F1A4116E}" type="pres">
      <dgm:prSet presAssocID="{F2278F7B-7394-4C2F-9F29-3921EC975176}" presName="rootText" presStyleLbl="node2" presStyleIdx="2" presStyleCnt="5" custLinFactX="62073" custLinFactNeighborX="100000" custLinFactNeighborY="-97108">
        <dgm:presLayoutVars>
          <dgm:chPref val="3"/>
        </dgm:presLayoutVars>
      </dgm:prSet>
      <dgm:spPr/>
    </dgm:pt>
    <dgm:pt modelId="{63706E94-DBDD-4159-AFFC-CA8552DF7443}" type="pres">
      <dgm:prSet presAssocID="{F2278F7B-7394-4C2F-9F29-3921EC975176}" presName="rootConnector" presStyleLbl="node2" presStyleIdx="2" presStyleCnt="5"/>
      <dgm:spPr/>
    </dgm:pt>
    <dgm:pt modelId="{215C86AC-FEFE-4E0D-960E-BB7BD2DC600D}" type="pres">
      <dgm:prSet presAssocID="{F2278F7B-7394-4C2F-9F29-3921EC975176}" presName="hierChild4" presStyleCnt="0"/>
      <dgm:spPr/>
    </dgm:pt>
    <dgm:pt modelId="{498A889C-D30F-42E2-AFF1-D08326BA0046}" type="pres">
      <dgm:prSet presAssocID="{F2278F7B-7394-4C2F-9F29-3921EC975176}" presName="hierChild5" presStyleCnt="0"/>
      <dgm:spPr/>
    </dgm:pt>
    <dgm:pt modelId="{F7BEA289-997D-3F47-9265-7AB1D2EE07CE}" type="pres">
      <dgm:prSet presAssocID="{7481A549-F69B-4C4F-B37B-539DC9495A79}" presName="Name37" presStyleLbl="parChTrans1D2" presStyleIdx="3" presStyleCnt="5"/>
      <dgm:spPr/>
    </dgm:pt>
    <dgm:pt modelId="{895EF0D2-BD25-8540-A14B-25A8FD505C61}" type="pres">
      <dgm:prSet presAssocID="{7FD04F1C-1522-9F47-A860-921D294A34BD}" presName="hierRoot2" presStyleCnt="0">
        <dgm:presLayoutVars>
          <dgm:hierBranch val="init"/>
        </dgm:presLayoutVars>
      </dgm:prSet>
      <dgm:spPr/>
    </dgm:pt>
    <dgm:pt modelId="{0EC8D550-1933-5340-BCEF-288562A074E2}" type="pres">
      <dgm:prSet presAssocID="{7FD04F1C-1522-9F47-A860-921D294A34BD}" presName="rootComposite" presStyleCnt="0"/>
      <dgm:spPr/>
    </dgm:pt>
    <dgm:pt modelId="{92C4D923-B9DF-1E47-BA99-27F41F6C652E}" type="pres">
      <dgm:prSet presAssocID="{7FD04F1C-1522-9F47-A860-921D294A34BD}" presName="rootText" presStyleLbl="node2" presStyleIdx="3" presStyleCnt="5" custLinFactY="2069" custLinFactNeighborX="-51398" custLinFactNeighborY="100000">
        <dgm:presLayoutVars>
          <dgm:chPref val="3"/>
        </dgm:presLayoutVars>
      </dgm:prSet>
      <dgm:spPr/>
    </dgm:pt>
    <dgm:pt modelId="{1AF6BB4F-FCD1-7945-BAB8-AC99B7D5A3A6}" type="pres">
      <dgm:prSet presAssocID="{7FD04F1C-1522-9F47-A860-921D294A34BD}" presName="rootConnector" presStyleLbl="node2" presStyleIdx="3" presStyleCnt="5"/>
      <dgm:spPr/>
    </dgm:pt>
    <dgm:pt modelId="{A11148F8-BDDF-6D4C-A073-F4C82723AACD}" type="pres">
      <dgm:prSet presAssocID="{7FD04F1C-1522-9F47-A860-921D294A34BD}" presName="hierChild4" presStyleCnt="0"/>
      <dgm:spPr/>
    </dgm:pt>
    <dgm:pt modelId="{6F80DA30-BFB3-C644-8EC4-7FF7EB3B0B9A}" type="pres">
      <dgm:prSet presAssocID="{7FD04F1C-1522-9F47-A860-921D294A34BD}" presName="hierChild5" presStyleCnt="0"/>
      <dgm:spPr/>
    </dgm:pt>
    <dgm:pt modelId="{24F36360-B21F-8A46-AF97-1D50D36E7A6E}" type="pres">
      <dgm:prSet presAssocID="{39A34600-40B5-A649-A424-C07C60FE4D0D}" presName="Name37" presStyleLbl="parChTrans1D2" presStyleIdx="4" presStyleCnt="5"/>
      <dgm:spPr/>
    </dgm:pt>
    <dgm:pt modelId="{D65BDC7A-2F07-1F49-9A6A-5CC95BCAF40C}" type="pres">
      <dgm:prSet presAssocID="{2B3F4A51-5ECB-4A44-BD35-47DA3B8A4963}" presName="hierRoot2" presStyleCnt="0">
        <dgm:presLayoutVars>
          <dgm:hierBranch val="init"/>
        </dgm:presLayoutVars>
      </dgm:prSet>
      <dgm:spPr/>
    </dgm:pt>
    <dgm:pt modelId="{9922F047-7A9C-2241-825C-7C26A20D7F85}" type="pres">
      <dgm:prSet presAssocID="{2B3F4A51-5ECB-4A44-BD35-47DA3B8A4963}" presName="rootComposite" presStyleCnt="0"/>
      <dgm:spPr/>
    </dgm:pt>
    <dgm:pt modelId="{527FAE66-C56C-C744-8C30-EFAFFD2F558A}" type="pres">
      <dgm:prSet presAssocID="{2B3F4A51-5ECB-4A44-BD35-47DA3B8A4963}" presName="rootText" presStyleLbl="node2" presStyleIdx="4" presStyleCnt="5" custLinFactNeighborX="-20575" custLinFactNeighborY="61725">
        <dgm:presLayoutVars>
          <dgm:chPref val="3"/>
        </dgm:presLayoutVars>
      </dgm:prSet>
      <dgm:spPr/>
    </dgm:pt>
    <dgm:pt modelId="{4C5AA78C-BBDC-E443-ACDB-2F613303E8AB}" type="pres">
      <dgm:prSet presAssocID="{2B3F4A51-5ECB-4A44-BD35-47DA3B8A4963}" presName="rootConnector" presStyleLbl="node2" presStyleIdx="4" presStyleCnt="5"/>
      <dgm:spPr/>
    </dgm:pt>
    <dgm:pt modelId="{17006293-8410-B641-9C98-312D284F3D56}" type="pres">
      <dgm:prSet presAssocID="{2B3F4A51-5ECB-4A44-BD35-47DA3B8A4963}" presName="hierChild4" presStyleCnt="0"/>
      <dgm:spPr/>
    </dgm:pt>
    <dgm:pt modelId="{E2F3D534-503D-A944-8202-044DE4A95DBA}" type="pres">
      <dgm:prSet presAssocID="{2B3F4A51-5ECB-4A44-BD35-47DA3B8A4963}" presName="hierChild5" presStyleCnt="0"/>
      <dgm:spPr/>
    </dgm:pt>
    <dgm:pt modelId="{BD76E9A6-D54D-4994-AF29-1CE686A60BAF}" type="pres">
      <dgm:prSet presAssocID="{70A4DBD5-0C1B-415E-89DE-171117676776}" presName="hierChild3" presStyleCnt="0"/>
      <dgm:spPr/>
    </dgm:pt>
  </dgm:ptLst>
  <dgm:cxnLst>
    <dgm:cxn modelId="{3F52CB08-2187-1840-A21F-6CFDE0CAA975}" type="presOf" srcId="{39A34600-40B5-A649-A424-C07C60FE4D0D}" destId="{24F36360-B21F-8A46-AF97-1D50D36E7A6E}" srcOrd="0" destOrd="0" presId="urn:microsoft.com/office/officeart/2005/8/layout/orgChart1"/>
    <dgm:cxn modelId="{F471EC0A-0136-9D43-B4DD-6BED37A424B5}" type="presOf" srcId="{7FD04F1C-1522-9F47-A860-921D294A34BD}" destId="{1AF6BB4F-FCD1-7945-BAB8-AC99B7D5A3A6}" srcOrd="1" destOrd="0" presId="urn:microsoft.com/office/officeart/2005/8/layout/orgChart1"/>
    <dgm:cxn modelId="{4D9C420E-2511-D045-889A-843DD8669B38}" type="presOf" srcId="{7481A549-F69B-4C4F-B37B-539DC9495A79}" destId="{F7BEA289-997D-3F47-9265-7AB1D2EE07CE}" srcOrd="0" destOrd="0" presId="urn:microsoft.com/office/officeart/2005/8/layout/orgChart1"/>
    <dgm:cxn modelId="{6F5CC413-EF6F-584B-B3CE-083F53025125}" type="presOf" srcId="{2B3F4A51-5ECB-4A44-BD35-47DA3B8A4963}" destId="{527FAE66-C56C-C744-8C30-EFAFFD2F558A}" srcOrd="0" destOrd="0" presId="urn:microsoft.com/office/officeart/2005/8/layout/orgChart1"/>
    <dgm:cxn modelId="{4B7CA430-9312-4D71-AE5B-5AF89E958800}" type="presOf" srcId="{7ACBAE89-0021-4F14-9C21-A70C2E2559F2}" destId="{D3025484-C89A-47AB-A0E1-8F34D2CBE470}" srcOrd="0" destOrd="0" presId="urn:microsoft.com/office/officeart/2005/8/layout/orgChart1"/>
    <dgm:cxn modelId="{4D9B8934-70D4-4CDE-9206-BCEE15A49DB4}" srcId="{70A4DBD5-0C1B-415E-89DE-171117676776}" destId="{F2278F7B-7394-4C2F-9F29-3921EC975176}" srcOrd="2" destOrd="0" parTransId="{039759BA-1F4C-4C40-8A99-50B34FAE2D67}" sibTransId="{5E4904D9-52D5-4A36-A3AF-FA909E5AB7E6}"/>
    <dgm:cxn modelId="{A15FD43A-2339-4E8E-924B-40B829902A45}" type="presOf" srcId="{F2278F7B-7394-4C2F-9F29-3921EC975176}" destId="{63706E94-DBDD-4159-AFFC-CA8552DF7443}" srcOrd="1" destOrd="0" presId="urn:microsoft.com/office/officeart/2005/8/layout/orgChart1"/>
    <dgm:cxn modelId="{8B1D8C44-5916-4B85-9890-F6FBDF214F61}" type="presOf" srcId="{0DB30E16-0A5E-4321-8A6E-A54A4BD38D14}" destId="{43B55CDF-E2AC-4DB4-9D17-71E5496B1AA0}" srcOrd="0" destOrd="0" presId="urn:microsoft.com/office/officeart/2005/8/layout/orgChart1"/>
    <dgm:cxn modelId="{52370347-4399-4F25-9172-EF996AC2FE23}" type="presOf" srcId="{4B7245DA-B2C5-4339-9FD0-52506240137D}" destId="{96BB6C7D-BCD1-49B5-A972-9E9332E16125}" srcOrd="1" destOrd="0" presId="urn:microsoft.com/office/officeart/2005/8/layout/orgChart1"/>
    <dgm:cxn modelId="{84E72449-7D2A-4EB4-AD4D-48EA1DED4CB5}" srcId="{70A4DBD5-0C1B-415E-89DE-171117676776}" destId="{A9F8F5A7-D0CD-4EE5-9B93-4F03C00D5DFD}" srcOrd="1" destOrd="0" parTransId="{383D2D5E-4316-44A3-80F6-7B60D475136C}" sibTransId="{8754503D-F9A4-4089-BAD2-5CCB69354C61}"/>
    <dgm:cxn modelId="{8EC3294B-FD8D-44EB-A747-49C3773254F1}" type="presOf" srcId="{039759BA-1F4C-4C40-8A99-50B34FAE2D67}" destId="{FFEC433B-B683-46A1-96FB-A38DE29CC1B8}" srcOrd="0" destOrd="0" presId="urn:microsoft.com/office/officeart/2005/8/layout/orgChart1"/>
    <dgm:cxn modelId="{3AB6B879-6CEA-4719-8D99-A2C1D84EC2B0}" type="presOf" srcId="{70A4DBD5-0C1B-415E-89DE-171117676776}" destId="{9959A6FA-9671-42D3-B5F4-1D15FC9FC417}" srcOrd="0" destOrd="0" presId="urn:microsoft.com/office/officeart/2005/8/layout/orgChart1"/>
    <dgm:cxn modelId="{ED1A4781-E300-49D8-B8CB-07C1791125D7}" type="presOf" srcId="{A9F8F5A7-D0CD-4EE5-9B93-4F03C00D5DFD}" destId="{BF522184-BAA8-4771-83D0-24200C977088}" srcOrd="1" destOrd="0" presId="urn:microsoft.com/office/officeart/2005/8/layout/orgChart1"/>
    <dgm:cxn modelId="{41D301A3-C8F7-3C48-8139-EB3A39FDA6BC}" type="presOf" srcId="{7FD04F1C-1522-9F47-A860-921D294A34BD}" destId="{92C4D923-B9DF-1E47-BA99-27F41F6C652E}" srcOrd="0" destOrd="0" presId="urn:microsoft.com/office/officeart/2005/8/layout/orgChart1"/>
    <dgm:cxn modelId="{24B446B6-3470-D348-9195-EA9B0E8D580E}" srcId="{70A4DBD5-0C1B-415E-89DE-171117676776}" destId="{2B3F4A51-5ECB-4A44-BD35-47DA3B8A4963}" srcOrd="4" destOrd="0" parTransId="{39A34600-40B5-A649-A424-C07C60FE4D0D}" sibTransId="{BCCF4CFE-955B-6940-8286-582CBB26A59F}"/>
    <dgm:cxn modelId="{F35D77BD-FD9F-204F-AAD1-675811D71E3C}" type="presOf" srcId="{2B3F4A51-5ECB-4A44-BD35-47DA3B8A4963}" destId="{4C5AA78C-BBDC-E443-ACDB-2F613303E8AB}" srcOrd="1" destOrd="0" presId="urn:microsoft.com/office/officeart/2005/8/layout/orgChart1"/>
    <dgm:cxn modelId="{584AB0BE-722F-4350-95F3-6B92EB3825C4}" type="presOf" srcId="{4B7245DA-B2C5-4339-9FD0-52506240137D}" destId="{294DB27A-2F10-4DAB-9F8B-FFF446469E50}" srcOrd="0" destOrd="0" presId="urn:microsoft.com/office/officeart/2005/8/layout/orgChart1"/>
    <dgm:cxn modelId="{DA61CCC8-7461-4524-986C-79278508475E}" type="presOf" srcId="{A9F8F5A7-D0CD-4EE5-9B93-4F03C00D5DFD}" destId="{93EFD6DC-A709-4530-B24C-F60E74F6044A}" srcOrd="0" destOrd="0" presId="urn:microsoft.com/office/officeart/2005/8/layout/orgChart1"/>
    <dgm:cxn modelId="{74F591D6-F7D2-AE4A-8A61-12CC7DAD738A}" srcId="{70A4DBD5-0C1B-415E-89DE-171117676776}" destId="{7FD04F1C-1522-9F47-A860-921D294A34BD}" srcOrd="3" destOrd="0" parTransId="{7481A549-F69B-4C4F-B37B-539DC9495A79}" sibTransId="{8A6189FA-5632-0941-B858-BD5DFE9A5075}"/>
    <dgm:cxn modelId="{A93E26E7-9576-4BDB-BEEB-89CA96EA1DBC}" srcId="{70A4DBD5-0C1B-415E-89DE-171117676776}" destId="{4B7245DA-B2C5-4339-9FD0-52506240137D}" srcOrd="0" destOrd="0" parTransId="{0DB30E16-0A5E-4321-8A6E-A54A4BD38D14}" sibTransId="{61404C40-1C6B-4E9B-B797-39D1DBBBBD3B}"/>
    <dgm:cxn modelId="{D89DF6F0-2C84-4EDC-9F17-C2DDDC06AE90}" type="presOf" srcId="{70A4DBD5-0C1B-415E-89DE-171117676776}" destId="{58442355-B612-466A-B869-963EA0B45F83}" srcOrd="1" destOrd="0" presId="urn:microsoft.com/office/officeart/2005/8/layout/orgChart1"/>
    <dgm:cxn modelId="{FAADD3F4-335F-4852-9245-5DAD9030924C}" type="presOf" srcId="{383D2D5E-4316-44A3-80F6-7B60D475136C}" destId="{A27CADF8-3720-4A75-9867-01D38DF57C52}" srcOrd="0" destOrd="0" presId="urn:microsoft.com/office/officeart/2005/8/layout/orgChart1"/>
    <dgm:cxn modelId="{97F500F5-B8BA-41C3-B7F5-3ECA8848EC7D}" srcId="{7ACBAE89-0021-4F14-9C21-A70C2E2559F2}" destId="{70A4DBD5-0C1B-415E-89DE-171117676776}" srcOrd="0" destOrd="0" parTransId="{2E1F8D8F-DD51-47A3-98E2-9393B8C24CDA}" sibTransId="{4EF13349-8961-4916-AF73-01283D53DAB7}"/>
    <dgm:cxn modelId="{A62C70FB-EECB-4C30-9735-14D2E92E4A4E}" type="presOf" srcId="{F2278F7B-7394-4C2F-9F29-3921EC975176}" destId="{6EA4F75C-D4CA-42E9-8C50-9D82F1A4116E}" srcOrd="0" destOrd="0" presId="urn:microsoft.com/office/officeart/2005/8/layout/orgChart1"/>
    <dgm:cxn modelId="{C13DACBF-CF1C-4773-A2CF-A6FFE077A66B}" type="presParOf" srcId="{D3025484-C89A-47AB-A0E1-8F34D2CBE470}" destId="{871CBFFD-C6C8-4C7D-AB48-323A19480E03}" srcOrd="0" destOrd="0" presId="urn:microsoft.com/office/officeart/2005/8/layout/orgChart1"/>
    <dgm:cxn modelId="{E5D411B3-2803-4193-A853-58AF63AD8939}" type="presParOf" srcId="{871CBFFD-C6C8-4C7D-AB48-323A19480E03}" destId="{E184112F-1B65-4955-AE30-F59096ADF803}" srcOrd="0" destOrd="0" presId="urn:microsoft.com/office/officeart/2005/8/layout/orgChart1"/>
    <dgm:cxn modelId="{6EBE29B1-B5B8-46D2-8514-D6BEF8AE7CFC}" type="presParOf" srcId="{E184112F-1B65-4955-AE30-F59096ADF803}" destId="{9959A6FA-9671-42D3-B5F4-1D15FC9FC417}" srcOrd="0" destOrd="0" presId="urn:microsoft.com/office/officeart/2005/8/layout/orgChart1"/>
    <dgm:cxn modelId="{EC510F44-F5BC-4884-994D-667BBC049585}" type="presParOf" srcId="{E184112F-1B65-4955-AE30-F59096ADF803}" destId="{58442355-B612-466A-B869-963EA0B45F83}" srcOrd="1" destOrd="0" presId="urn:microsoft.com/office/officeart/2005/8/layout/orgChart1"/>
    <dgm:cxn modelId="{9DD3874A-2D5F-4761-A945-AF815353F7DC}" type="presParOf" srcId="{871CBFFD-C6C8-4C7D-AB48-323A19480E03}" destId="{F483DC4F-6C31-4852-8AC7-B984051B19E8}" srcOrd="1" destOrd="0" presId="urn:microsoft.com/office/officeart/2005/8/layout/orgChart1"/>
    <dgm:cxn modelId="{96699301-C3EA-49F9-A170-AE0DBB3F00DC}" type="presParOf" srcId="{F483DC4F-6C31-4852-8AC7-B984051B19E8}" destId="{43B55CDF-E2AC-4DB4-9D17-71E5496B1AA0}" srcOrd="0" destOrd="0" presId="urn:microsoft.com/office/officeart/2005/8/layout/orgChart1"/>
    <dgm:cxn modelId="{3397FCA6-0AFC-4B4A-A668-2CD199974CAD}" type="presParOf" srcId="{F483DC4F-6C31-4852-8AC7-B984051B19E8}" destId="{7B6DFDB1-96F7-4917-9CDD-96A76A47BBE4}" srcOrd="1" destOrd="0" presId="urn:microsoft.com/office/officeart/2005/8/layout/orgChart1"/>
    <dgm:cxn modelId="{EF657383-D5F5-4123-8682-F8E4BD82E0B1}" type="presParOf" srcId="{7B6DFDB1-96F7-4917-9CDD-96A76A47BBE4}" destId="{A5234668-41F0-4247-AE43-1656ED526F2F}" srcOrd="0" destOrd="0" presId="urn:microsoft.com/office/officeart/2005/8/layout/orgChart1"/>
    <dgm:cxn modelId="{52813691-74DA-4395-86FE-2AF17366CDED}" type="presParOf" srcId="{A5234668-41F0-4247-AE43-1656ED526F2F}" destId="{294DB27A-2F10-4DAB-9F8B-FFF446469E50}" srcOrd="0" destOrd="0" presId="urn:microsoft.com/office/officeart/2005/8/layout/orgChart1"/>
    <dgm:cxn modelId="{49CCD320-6FB2-40EA-AB79-A360B3782C85}" type="presParOf" srcId="{A5234668-41F0-4247-AE43-1656ED526F2F}" destId="{96BB6C7D-BCD1-49B5-A972-9E9332E16125}" srcOrd="1" destOrd="0" presId="urn:microsoft.com/office/officeart/2005/8/layout/orgChart1"/>
    <dgm:cxn modelId="{3EEEEBC9-5107-451C-88A6-D0816964076B}" type="presParOf" srcId="{7B6DFDB1-96F7-4917-9CDD-96A76A47BBE4}" destId="{A78F455F-EA17-45A6-B5F3-AED884D96632}" srcOrd="1" destOrd="0" presId="urn:microsoft.com/office/officeart/2005/8/layout/orgChart1"/>
    <dgm:cxn modelId="{C9B3365D-AB89-476F-86FE-546F0A5F833B}" type="presParOf" srcId="{7B6DFDB1-96F7-4917-9CDD-96A76A47BBE4}" destId="{8BEF9508-5BF7-42C7-B640-53225A0861B7}" srcOrd="2" destOrd="0" presId="urn:microsoft.com/office/officeart/2005/8/layout/orgChart1"/>
    <dgm:cxn modelId="{49070757-C118-4AA2-8B26-A037BF824DF0}" type="presParOf" srcId="{F483DC4F-6C31-4852-8AC7-B984051B19E8}" destId="{A27CADF8-3720-4A75-9867-01D38DF57C52}" srcOrd="2" destOrd="0" presId="urn:microsoft.com/office/officeart/2005/8/layout/orgChart1"/>
    <dgm:cxn modelId="{D1020505-DC23-459C-9B4E-2C14E2636D6A}" type="presParOf" srcId="{F483DC4F-6C31-4852-8AC7-B984051B19E8}" destId="{5CB683EE-65A5-428D-9E98-FCE74382C1FD}" srcOrd="3" destOrd="0" presId="urn:microsoft.com/office/officeart/2005/8/layout/orgChart1"/>
    <dgm:cxn modelId="{AE6773C1-5FD0-4994-AC38-7A271130984F}" type="presParOf" srcId="{5CB683EE-65A5-428D-9E98-FCE74382C1FD}" destId="{CA6288C2-373B-4585-9AE1-A054C37FC81D}" srcOrd="0" destOrd="0" presId="urn:microsoft.com/office/officeart/2005/8/layout/orgChart1"/>
    <dgm:cxn modelId="{04803BCA-43E6-40DA-B196-28EE3572B06C}" type="presParOf" srcId="{CA6288C2-373B-4585-9AE1-A054C37FC81D}" destId="{93EFD6DC-A709-4530-B24C-F60E74F6044A}" srcOrd="0" destOrd="0" presId="urn:microsoft.com/office/officeart/2005/8/layout/orgChart1"/>
    <dgm:cxn modelId="{587E4EE7-8BDA-4F74-AE62-2895D71342FC}" type="presParOf" srcId="{CA6288C2-373B-4585-9AE1-A054C37FC81D}" destId="{BF522184-BAA8-4771-83D0-24200C977088}" srcOrd="1" destOrd="0" presId="urn:microsoft.com/office/officeart/2005/8/layout/orgChart1"/>
    <dgm:cxn modelId="{A0E15E22-7E90-410B-995B-3B4193FDB359}" type="presParOf" srcId="{5CB683EE-65A5-428D-9E98-FCE74382C1FD}" destId="{8A1C65BA-90FE-4EEC-8D4A-7135E3F982A0}" srcOrd="1" destOrd="0" presId="urn:microsoft.com/office/officeart/2005/8/layout/orgChart1"/>
    <dgm:cxn modelId="{35AC5CD2-D59A-48A0-88C8-31140CF93F61}" type="presParOf" srcId="{5CB683EE-65A5-428D-9E98-FCE74382C1FD}" destId="{4F98B710-50B4-462F-95A0-B53D33D490F9}" srcOrd="2" destOrd="0" presId="urn:microsoft.com/office/officeart/2005/8/layout/orgChart1"/>
    <dgm:cxn modelId="{8398F261-AA7A-4A38-8492-9273F783CA1F}" type="presParOf" srcId="{F483DC4F-6C31-4852-8AC7-B984051B19E8}" destId="{FFEC433B-B683-46A1-96FB-A38DE29CC1B8}" srcOrd="4" destOrd="0" presId="urn:microsoft.com/office/officeart/2005/8/layout/orgChart1"/>
    <dgm:cxn modelId="{10C13692-1BC5-4670-9C8B-CC53CEBEA469}" type="presParOf" srcId="{F483DC4F-6C31-4852-8AC7-B984051B19E8}" destId="{BCE57B03-7070-4776-8387-D1D5D75BC082}" srcOrd="5" destOrd="0" presId="urn:microsoft.com/office/officeart/2005/8/layout/orgChart1"/>
    <dgm:cxn modelId="{FFBCD61D-DA5A-4E9C-B78B-F6B68F6FFA6F}" type="presParOf" srcId="{BCE57B03-7070-4776-8387-D1D5D75BC082}" destId="{4EBBA6EB-AD08-4DEB-872B-5621438F0366}" srcOrd="0" destOrd="0" presId="urn:microsoft.com/office/officeart/2005/8/layout/orgChart1"/>
    <dgm:cxn modelId="{E03AF6EB-5481-4EAA-B289-BD619F2AAD0B}" type="presParOf" srcId="{4EBBA6EB-AD08-4DEB-872B-5621438F0366}" destId="{6EA4F75C-D4CA-42E9-8C50-9D82F1A4116E}" srcOrd="0" destOrd="0" presId="urn:microsoft.com/office/officeart/2005/8/layout/orgChart1"/>
    <dgm:cxn modelId="{E6B61FB6-44EA-4B2A-81E8-B302E04F4167}" type="presParOf" srcId="{4EBBA6EB-AD08-4DEB-872B-5621438F0366}" destId="{63706E94-DBDD-4159-AFFC-CA8552DF7443}" srcOrd="1" destOrd="0" presId="urn:microsoft.com/office/officeart/2005/8/layout/orgChart1"/>
    <dgm:cxn modelId="{2F835B54-AC1D-4EB7-8D9D-72159AD66FB7}" type="presParOf" srcId="{BCE57B03-7070-4776-8387-D1D5D75BC082}" destId="{215C86AC-FEFE-4E0D-960E-BB7BD2DC600D}" srcOrd="1" destOrd="0" presId="urn:microsoft.com/office/officeart/2005/8/layout/orgChart1"/>
    <dgm:cxn modelId="{84A6A6EF-6DC3-4CCA-9C99-289ED7A8187A}" type="presParOf" srcId="{BCE57B03-7070-4776-8387-D1D5D75BC082}" destId="{498A889C-D30F-42E2-AFF1-D08326BA0046}" srcOrd="2" destOrd="0" presId="urn:microsoft.com/office/officeart/2005/8/layout/orgChart1"/>
    <dgm:cxn modelId="{F5B63737-5FC3-0844-AAD5-93A8AED345B8}" type="presParOf" srcId="{F483DC4F-6C31-4852-8AC7-B984051B19E8}" destId="{F7BEA289-997D-3F47-9265-7AB1D2EE07CE}" srcOrd="6" destOrd="0" presId="urn:microsoft.com/office/officeart/2005/8/layout/orgChart1"/>
    <dgm:cxn modelId="{B9E26F5E-37D1-A84F-AF83-D8C45D4A564C}" type="presParOf" srcId="{F483DC4F-6C31-4852-8AC7-B984051B19E8}" destId="{895EF0D2-BD25-8540-A14B-25A8FD505C61}" srcOrd="7" destOrd="0" presId="urn:microsoft.com/office/officeart/2005/8/layout/orgChart1"/>
    <dgm:cxn modelId="{4EE7581D-40EE-F240-BAB8-EA7BBF6837BB}" type="presParOf" srcId="{895EF0D2-BD25-8540-A14B-25A8FD505C61}" destId="{0EC8D550-1933-5340-BCEF-288562A074E2}" srcOrd="0" destOrd="0" presId="urn:microsoft.com/office/officeart/2005/8/layout/orgChart1"/>
    <dgm:cxn modelId="{E5B164A9-899D-CF46-804E-BC2779F4623F}" type="presParOf" srcId="{0EC8D550-1933-5340-BCEF-288562A074E2}" destId="{92C4D923-B9DF-1E47-BA99-27F41F6C652E}" srcOrd="0" destOrd="0" presId="urn:microsoft.com/office/officeart/2005/8/layout/orgChart1"/>
    <dgm:cxn modelId="{F8B625A0-BD88-2A4C-BB68-80FB67E37AD5}" type="presParOf" srcId="{0EC8D550-1933-5340-BCEF-288562A074E2}" destId="{1AF6BB4F-FCD1-7945-BAB8-AC99B7D5A3A6}" srcOrd="1" destOrd="0" presId="urn:microsoft.com/office/officeart/2005/8/layout/orgChart1"/>
    <dgm:cxn modelId="{937A7F24-BB3E-B148-9C21-DEB0CF13CA6D}" type="presParOf" srcId="{895EF0D2-BD25-8540-A14B-25A8FD505C61}" destId="{A11148F8-BDDF-6D4C-A073-F4C82723AACD}" srcOrd="1" destOrd="0" presId="urn:microsoft.com/office/officeart/2005/8/layout/orgChart1"/>
    <dgm:cxn modelId="{21256690-7E7C-E04E-9109-BAF7629322CC}" type="presParOf" srcId="{895EF0D2-BD25-8540-A14B-25A8FD505C61}" destId="{6F80DA30-BFB3-C644-8EC4-7FF7EB3B0B9A}" srcOrd="2" destOrd="0" presId="urn:microsoft.com/office/officeart/2005/8/layout/orgChart1"/>
    <dgm:cxn modelId="{8AE46B05-B4CD-2546-92C4-076FAD66F493}" type="presParOf" srcId="{F483DC4F-6C31-4852-8AC7-B984051B19E8}" destId="{24F36360-B21F-8A46-AF97-1D50D36E7A6E}" srcOrd="8" destOrd="0" presId="urn:microsoft.com/office/officeart/2005/8/layout/orgChart1"/>
    <dgm:cxn modelId="{064E23B6-F791-534E-8A3D-527FA7DCDDA3}" type="presParOf" srcId="{F483DC4F-6C31-4852-8AC7-B984051B19E8}" destId="{D65BDC7A-2F07-1F49-9A6A-5CC95BCAF40C}" srcOrd="9" destOrd="0" presId="urn:microsoft.com/office/officeart/2005/8/layout/orgChart1"/>
    <dgm:cxn modelId="{806D82C8-CF4F-2048-9550-140C01A6521E}" type="presParOf" srcId="{D65BDC7A-2F07-1F49-9A6A-5CC95BCAF40C}" destId="{9922F047-7A9C-2241-825C-7C26A20D7F85}" srcOrd="0" destOrd="0" presId="urn:microsoft.com/office/officeart/2005/8/layout/orgChart1"/>
    <dgm:cxn modelId="{3CD6DA32-5DE6-6444-8D12-99C15046DA59}" type="presParOf" srcId="{9922F047-7A9C-2241-825C-7C26A20D7F85}" destId="{527FAE66-C56C-C744-8C30-EFAFFD2F558A}" srcOrd="0" destOrd="0" presId="urn:microsoft.com/office/officeart/2005/8/layout/orgChart1"/>
    <dgm:cxn modelId="{58709C09-CE0B-BB42-9FEA-3D9D314D7ED8}" type="presParOf" srcId="{9922F047-7A9C-2241-825C-7C26A20D7F85}" destId="{4C5AA78C-BBDC-E443-ACDB-2F613303E8AB}" srcOrd="1" destOrd="0" presId="urn:microsoft.com/office/officeart/2005/8/layout/orgChart1"/>
    <dgm:cxn modelId="{0FB60799-EFDD-E64B-A10C-A41A44BF38A1}" type="presParOf" srcId="{D65BDC7A-2F07-1F49-9A6A-5CC95BCAF40C}" destId="{17006293-8410-B641-9C98-312D284F3D56}" srcOrd="1" destOrd="0" presId="urn:microsoft.com/office/officeart/2005/8/layout/orgChart1"/>
    <dgm:cxn modelId="{FD751A85-E6FE-4040-9B4E-0CD4DF1A28CA}" type="presParOf" srcId="{D65BDC7A-2F07-1F49-9A6A-5CC95BCAF40C}" destId="{E2F3D534-503D-A944-8202-044DE4A95DBA}" srcOrd="2" destOrd="0" presId="urn:microsoft.com/office/officeart/2005/8/layout/orgChart1"/>
    <dgm:cxn modelId="{C52FF400-CF3C-4F4C-8407-656915F34AA1}" type="presParOf" srcId="{871CBFFD-C6C8-4C7D-AB48-323A19480E03}" destId="{BD76E9A6-D54D-4994-AF29-1CE686A60B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E2092-36CA-F842-856D-793705E47F97}">
      <dsp:nvSpPr>
        <dsp:cNvPr id="0" name=""/>
        <dsp:cNvSpPr/>
      </dsp:nvSpPr>
      <dsp:spPr>
        <a:xfrm>
          <a:off x="1346024" y="44938"/>
          <a:ext cx="2740842" cy="16445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Klasyczna metoda problemowa</a:t>
          </a:r>
        </a:p>
      </dsp:txBody>
      <dsp:txXfrm>
        <a:off x="1346024" y="44938"/>
        <a:ext cx="2740842" cy="1644505"/>
      </dsp:txXfrm>
    </dsp:sp>
    <dsp:sp modelId="{0C966A8E-ED19-684C-955F-98C817260FC9}">
      <dsp:nvSpPr>
        <dsp:cNvPr id="0" name=""/>
        <dsp:cNvSpPr/>
      </dsp:nvSpPr>
      <dsp:spPr>
        <a:xfrm>
          <a:off x="4421962" y="1079"/>
          <a:ext cx="2740842" cy="16445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Wykład problemowy</a:t>
          </a:r>
        </a:p>
      </dsp:txBody>
      <dsp:txXfrm>
        <a:off x="4421962" y="1079"/>
        <a:ext cx="2740842" cy="1644505"/>
      </dsp:txXfrm>
    </dsp:sp>
    <dsp:sp modelId="{E22063F3-FA9E-0B43-8ADF-57381A7C140E}">
      <dsp:nvSpPr>
        <dsp:cNvPr id="0" name=""/>
        <dsp:cNvSpPr/>
      </dsp:nvSpPr>
      <dsp:spPr>
        <a:xfrm>
          <a:off x="1407035" y="1919669"/>
          <a:ext cx="2740842" cy="164450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Wykład konwersatoryjny</a:t>
          </a:r>
        </a:p>
      </dsp:txBody>
      <dsp:txXfrm>
        <a:off x="1407035" y="1919669"/>
        <a:ext cx="2740842" cy="1644505"/>
      </dsp:txXfrm>
    </dsp:sp>
    <dsp:sp modelId="{E0F93D55-7F9E-FE49-9D83-D1E996DA5775}">
      <dsp:nvSpPr>
        <dsp:cNvPr id="0" name=""/>
        <dsp:cNvSpPr/>
      </dsp:nvSpPr>
      <dsp:spPr>
        <a:xfrm>
          <a:off x="4421962" y="1919669"/>
          <a:ext cx="2740842" cy="164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Metody aktywizujące</a:t>
          </a:r>
        </a:p>
      </dsp:txBody>
      <dsp:txXfrm>
        <a:off x="4421962" y="1919669"/>
        <a:ext cx="2740842" cy="1644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6360-B21F-8A46-AF97-1D50D36E7A6E}">
      <dsp:nvSpPr>
        <dsp:cNvPr id="0" name=""/>
        <dsp:cNvSpPr/>
      </dsp:nvSpPr>
      <dsp:spPr>
        <a:xfrm>
          <a:off x="5335665" y="1232166"/>
          <a:ext cx="3878439" cy="1817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716"/>
              </a:lnTo>
              <a:lnTo>
                <a:pt x="3878439" y="1628716"/>
              </a:lnTo>
              <a:lnTo>
                <a:pt x="3878439" y="18171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A289-997D-3F47-9265-7AB1D2EE07CE}">
      <dsp:nvSpPr>
        <dsp:cNvPr id="0" name=""/>
        <dsp:cNvSpPr/>
      </dsp:nvSpPr>
      <dsp:spPr>
        <a:xfrm>
          <a:off x="5335665" y="1232166"/>
          <a:ext cx="1154035" cy="217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695"/>
              </a:lnTo>
              <a:lnTo>
                <a:pt x="1154035" y="1990695"/>
              </a:lnTo>
              <a:lnTo>
                <a:pt x="1154035" y="21791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C433B-B683-46A1-96FB-A38DE29CC1B8}">
      <dsp:nvSpPr>
        <dsp:cNvPr id="0" name=""/>
        <dsp:cNvSpPr/>
      </dsp:nvSpPr>
      <dsp:spPr>
        <a:xfrm>
          <a:off x="5335665" y="1232166"/>
          <a:ext cx="2813391" cy="39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18"/>
              </a:lnTo>
              <a:lnTo>
                <a:pt x="2813391" y="203618"/>
              </a:lnTo>
              <a:lnTo>
                <a:pt x="2813391" y="3920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CADF8-3720-4A75-9867-01D38DF57C52}">
      <dsp:nvSpPr>
        <dsp:cNvPr id="0" name=""/>
        <dsp:cNvSpPr/>
      </dsp:nvSpPr>
      <dsp:spPr>
        <a:xfrm>
          <a:off x="2231804" y="1232166"/>
          <a:ext cx="3103860" cy="2052936"/>
        </a:xfrm>
        <a:custGeom>
          <a:avLst/>
          <a:gdLst/>
          <a:ahLst/>
          <a:cxnLst/>
          <a:rect l="0" t="0" r="0" b="0"/>
          <a:pathLst>
            <a:path>
              <a:moveTo>
                <a:pt x="3103860" y="0"/>
              </a:moveTo>
              <a:lnTo>
                <a:pt x="3103860" y="1864517"/>
              </a:lnTo>
              <a:lnTo>
                <a:pt x="0" y="1864517"/>
              </a:lnTo>
              <a:lnTo>
                <a:pt x="0" y="20529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55CDF-E2AC-4DB4-9D17-71E5496B1AA0}">
      <dsp:nvSpPr>
        <dsp:cNvPr id="0" name=""/>
        <dsp:cNvSpPr/>
      </dsp:nvSpPr>
      <dsp:spPr>
        <a:xfrm>
          <a:off x="1933206" y="1232166"/>
          <a:ext cx="3402458" cy="625954"/>
        </a:xfrm>
        <a:custGeom>
          <a:avLst/>
          <a:gdLst/>
          <a:ahLst/>
          <a:cxnLst/>
          <a:rect l="0" t="0" r="0" b="0"/>
          <a:pathLst>
            <a:path>
              <a:moveTo>
                <a:pt x="3402458" y="0"/>
              </a:moveTo>
              <a:lnTo>
                <a:pt x="3402458" y="437535"/>
              </a:lnTo>
              <a:lnTo>
                <a:pt x="0" y="437535"/>
              </a:lnTo>
              <a:lnTo>
                <a:pt x="0" y="6259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9A6FA-9671-42D3-B5F4-1D15FC9FC417}">
      <dsp:nvSpPr>
        <dsp:cNvPr id="0" name=""/>
        <dsp:cNvSpPr/>
      </dsp:nvSpPr>
      <dsp:spPr>
        <a:xfrm>
          <a:off x="3832365" y="0"/>
          <a:ext cx="3006600" cy="1232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Metody</a:t>
          </a:r>
          <a:r>
            <a:rPr lang="pl-PL" sz="2000" kern="1200" baseline="0" dirty="0"/>
            <a:t> aktywizujące</a:t>
          </a:r>
          <a:endParaRPr lang="pl-PL" sz="2000" kern="1200" dirty="0"/>
        </a:p>
      </dsp:txBody>
      <dsp:txXfrm>
        <a:off x="3832365" y="0"/>
        <a:ext cx="3006600" cy="1232166"/>
      </dsp:txXfrm>
    </dsp:sp>
    <dsp:sp modelId="{294DB27A-2F10-4DAB-9F8B-FFF446469E50}">
      <dsp:nvSpPr>
        <dsp:cNvPr id="0" name=""/>
        <dsp:cNvSpPr/>
      </dsp:nvSpPr>
      <dsp:spPr>
        <a:xfrm>
          <a:off x="1035976" y="1858120"/>
          <a:ext cx="1794460" cy="8972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Studium przypadku</a:t>
          </a:r>
        </a:p>
      </dsp:txBody>
      <dsp:txXfrm>
        <a:off x="1035976" y="1858120"/>
        <a:ext cx="1794460" cy="897230"/>
      </dsp:txXfrm>
    </dsp:sp>
    <dsp:sp modelId="{93EFD6DC-A709-4530-B24C-F60E74F6044A}">
      <dsp:nvSpPr>
        <dsp:cNvPr id="0" name=""/>
        <dsp:cNvSpPr/>
      </dsp:nvSpPr>
      <dsp:spPr>
        <a:xfrm>
          <a:off x="1334574" y="3285102"/>
          <a:ext cx="1794460" cy="1054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Metoda sytuacyjna</a:t>
          </a:r>
        </a:p>
      </dsp:txBody>
      <dsp:txXfrm>
        <a:off x="1334574" y="3285102"/>
        <a:ext cx="1794460" cy="1054128"/>
      </dsp:txXfrm>
    </dsp:sp>
    <dsp:sp modelId="{6EA4F75C-D4CA-42E9-8C50-9D82F1A4116E}">
      <dsp:nvSpPr>
        <dsp:cNvPr id="0" name=""/>
        <dsp:cNvSpPr/>
      </dsp:nvSpPr>
      <dsp:spPr>
        <a:xfrm>
          <a:off x="7251826" y="1624203"/>
          <a:ext cx="1794460" cy="8972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Inscenizacja</a:t>
          </a:r>
        </a:p>
      </dsp:txBody>
      <dsp:txXfrm>
        <a:off x="7251826" y="1624203"/>
        <a:ext cx="1794460" cy="897230"/>
      </dsp:txXfrm>
    </dsp:sp>
    <dsp:sp modelId="{92C4D923-B9DF-1E47-BA99-27F41F6C652E}">
      <dsp:nvSpPr>
        <dsp:cNvPr id="0" name=""/>
        <dsp:cNvSpPr/>
      </dsp:nvSpPr>
      <dsp:spPr>
        <a:xfrm>
          <a:off x="5592470" y="3411280"/>
          <a:ext cx="1794460" cy="8972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Dyskusja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dydaktyczna</a:t>
          </a:r>
        </a:p>
      </dsp:txBody>
      <dsp:txXfrm>
        <a:off x="5592470" y="3411280"/>
        <a:ext cx="1794460" cy="897230"/>
      </dsp:txXfrm>
    </dsp:sp>
    <dsp:sp modelId="{527FAE66-C56C-C744-8C30-EFAFFD2F558A}">
      <dsp:nvSpPr>
        <dsp:cNvPr id="0" name=""/>
        <dsp:cNvSpPr/>
      </dsp:nvSpPr>
      <dsp:spPr>
        <a:xfrm>
          <a:off x="8316874" y="3049301"/>
          <a:ext cx="1794460" cy="8972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Gra dydaktyczna</a:t>
          </a:r>
        </a:p>
      </dsp:txBody>
      <dsp:txXfrm>
        <a:off x="8316874" y="3049301"/>
        <a:ext cx="1794460" cy="897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3C18A85-C0E7-1340-9629-847C56A9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8DF8A79-31F4-4B4B-9739-AF3CDA28BE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D9344-98A9-AF4C-9A2C-3E0EDDB4624A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2FF6CB5-D9BB-4945-B8EF-0B9353D42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E77EDCF-E149-9B40-8DC2-AC3ED9C1CD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8FBC9-7B87-E046-9C5D-D6914435C1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82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76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526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9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09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046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28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936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938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890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IZ – informacja zwrotna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60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IZ – informacja zwrotna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797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IZ – informacja zwrotna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755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037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017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847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Zaznaczone strategie są kluczowe z punktu widzenia wprowadzania w szkole oceniania kształtującego.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968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921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474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57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44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Bardzo duże znaczenie w procesie uczenia się i nauczania mają techniki i metody jakie zastosuje nauczyciel. Nie są jednak jedynym aspektem, który wpływa na skuteczność procesu. Wychodzimy od celu, po co się czegoś uczymy (po co tego uczę), kryteria sukcesu informują nas i uczniów o tym, w jaki sposób poznam, że cele zostały osiągnięte. Informacja zwrotna uczeń – nauczyciel i nauczyciel – uczeń pokazuje w którym miejscu jesteśmy (co już umiem, czego powinienem się jeszcze nauczyć). Nauczyciel i uczeń dzięki informacji zwrotnej może stale monitorować przebieg procesu uczenia się, co pozwala na </a:t>
            </a:r>
            <a:r>
              <a:rPr lang="pl-PL" dirty="0" err="1"/>
              <a:t>sformłuowanie</a:t>
            </a:r>
            <a:r>
              <a:rPr lang="pl-PL" dirty="0"/>
              <a:t> wniosków – podsumowania. Zwrócenie uwagi na sukcesy i wskazanie obszarów do rozwoju wpływa na motywację zarówno uczącego jak i uczących się i ostatecznie prowadzi do nadbudowania wiedzy.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04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28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99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72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02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9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B587-44AD-744E-88E7-29AA67053EE0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336E-B527-9B47-926F-670974CBA73E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A68E-0C99-B74A-A76E-D2B751275EC4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2270-AFAD-9740-8C68-C2427CD58992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023-8DB6-A34B-B9CF-52729F6CB47D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ECD5-A992-214D-A4EC-0C75BC28575D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A891-F503-6B4F-81C0-84AEB860DE2F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9410-96B3-384B-A85C-087A11106B83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DBAA-7620-BE4C-8485-A7C41C965224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CFDB-50F8-414D-876E-9F3932B73D9C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458F-CFC8-694B-AF39-064F67D693F1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8B075-DB9B-2F42-9D71-83A489E86A0D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globus-earth-world-geography-428296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geogebra.org/pl/Samouczek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breprogramy.pl/Cabri-Geometry-II-Plus,Program,Windows,12547.html" TargetMode="External"/><Relationship Id="rId5" Type="http://schemas.openxmlformats.org/officeDocument/2006/relationships/hyperlink" Target="https://phet.colorado.edu/en/simulations/translated/pl" TargetMode="Externa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hyperlink" Target="http://www.epodreczniki.pl/" TargetMode="Externa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emf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emf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810F1C9-EF4C-AC4B-8143-1C870DD71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904"/>
            <a:ext cx="12192000" cy="660281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60650A-95ED-A247-A59F-6EE1D3616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9961"/>
            <a:ext cx="12192000" cy="91803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1069CB3-8164-DA4D-BE45-025A8D0B30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40269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2DE4CB1E-BA90-5F45-92FB-29F2A6F44856}"/>
              </a:ext>
            </a:extLst>
          </p:cNvPr>
          <p:cNvSpPr txBox="1">
            <a:spLocks/>
          </p:cNvSpPr>
          <p:nvPr/>
        </p:nvSpPr>
        <p:spPr>
          <a:xfrm>
            <a:off x="1524000" y="100431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Doskonalenie trenerów wspomagania oświaty</a:t>
            </a:r>
          </a:p>
        </p:txBody>
      </p:sp>
      <p:sp>
        <p:nvSpPr>
          <p:cNvPr id="20" name="Podtytuł 2">
            <a:extLst>
              <a:ext uri="{FF2B5EF4-FFF2-40B4-BE49-F238E27FC236}">
                <a16:creationId xmlns:a16="http://schemas.microsoft.com/office/drawing/2014/main" id="{D0F44B24-C291-1A45-B5FC-5AD87A3B293A}"/>
              </a:ext>
            </a:extLst>
          </p:cNvPr>
          <p:cNvSpPr txBox="1">
            <a:spLocks/>
          </p:cNvSpPr>
          <p:nvPr/>
        </p:nvSpPr>
        <p:spPr>
          <a:xfrm>
            <a:off x="1640734" y="3340115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200" b="1" dirty="0"/>
              <a:t>Kompetencje matematyczno – przyrodnicze</a:t>
            </a:r>
            <a:br>
              <a:rPr lang="pl-PL" sz="3200" b="1" dirty="0"/>
            </a:br>
            <a:r>
              <a:rPr lang="pl-PL" sz="3200" b="1" dirty="0"/>
              <a:t>II poziom edukacyjny (klasy IV – VIII)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B969ADC-79A3-854D-A49E-156AFB54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04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03454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D58A397-A09B-9840-850C-EB0D149FAF04}"/>
              </a:ext>
            </a:extLst>
          </p:cNvPr>
          <p:cNvSpPr/>
          <p:nvPr/>
        </p:nvSpPr>
        <p:spPr>
          <a:xfrm>
            <a:off x="4309861" y="1148714"/>
            <a:ext cx="3287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Wykład problemowy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F637C24-C336-DE41-87E3-F74A6594E253}"/>
              </a:ext>
            </a:extLst>
          </p:cNvPr>
          <p:cNvSpPr/>
          <p:nvPr/>
        </p:nvSpPr>
        <p:spPr>
          <a:xfrm>
            <a:off x="1193473" y="1658963"/>
            <a:ext cx="962344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pl-PL" sz="2000" b="1" dirty="0">
                <a:latin typeface="Calibri" panose="020F0502020204030204" pitchFamily="34" charset="0"/>
              </a:rPr>
              <a:t>Nie jest klasycznym monologiem </a:t>
            </a:r>
            <a:r>
              <a:rPr lang="pl-PL" dirty="0"/>
              <a:t>lecz rozmową z wieloma rozmówcami. Celem jest uaktywnienie uczniów. Nauczyciel:</a:t>
            </a:r>
          </a:p>
          <a:p>
            <a:pPr marL="0" lvl="1">
              <a:lnSpc>
                <a:spcPct val="150000"/>
              </a:lnSpc>
            </a:pPr>
            <a:endParaRPr lang="pl-PL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przedstawia problem, wprowadza go w atrakcyjnej formie, przyciąga uwagę̨ uczniów i skupia ją na celu do osiągniecia,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upewnia się̨, że problem został zrozumiany,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zadaje pytania kontrolne,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spośród pomysłów na jego rozwiązanie wskazuje te najbardziej optymalne </a:t>
            </a:r>
          </a:p>
          <a:p>
            <a:pPr>
              <a:lnSpc>
                <a:spcPct val="150000"/>
              </a:lnSpc>
            </a:pPr>
            <a:endParaRPr lang="pl-PL" sz="1000" dirty="0"/>
          </a:p>
          <a:p>
            <a:pPr algn="ctr">
              <a:lnSpc>
                <a:spcPct val="150000"/>
              </a:lnSpc>
            </a:pPr>
            <a:r>
              <a:rPr lang="pl-PL" b="1" dirty="0"/>
              <a:t>Zadanie nauczyciela polega na sterowaniu procesem myślowym uczniów.</a:t>
            </a:r>
          </a:p>
          <a:p>
            <a:endParaRPr lang="pl-PL" dirty="0"/>
          </a:p>
          <a:p>
            <a:pPr lvl="1">
              <a:lnSpc>
                <a:spcPct val="150000"/>
              </a:lnSpc>
            </a:pPr>
            <a:endParaRPr lang="pl-PL" sz="2000" b="1" dirty="0"/>
          </a:p>
          <a:p>
            <a:pPr>
              <a:buFont typeface="+mj-lt"/>
              <a:buAutoNum type="arabicPeriod"/>
            </a:pPr>
            <a:endParaRPr lang="pl-PL" dirty="0">
              <a:effectLst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6241F0-A433-F740-B309-BBC67371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43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03454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D58A397-A09B-9840-850C-EB0D149FAF04}"/>
              </a:ext>
            </a:extLst>
          </p:cNvPr>
          <p:cNvSpPr/>
          <p:nvPr/>
        </p:nvSpPr>
        <p:spPr>
          <a:xfrm>
            <a:off x="4309861" y="1148714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Wykład konwersatoryjny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F637C24-C336-DE41-87E3-F74A6594E253}"/>
              </a:ext>
            </a:extLst>
          </p:cNvPr>
          <p:cNvSpPr/>
          <p:nvPr/>
        </p:nvSpPr>
        <p:spPr>
          <a:xfrm>
            <a:off x="1193473" y="1658963"/>
            <a:ext cx="96234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pl-PL" sz="2200" dirty="0"/>
              <a:t>W swojej formule podobny do wykładu problemowego tyle, że </a:t>
            </a:r>
            <a:r>
              <a:rPr lang="pl-PL" sz="2200" b="1" dirty="0"/>
              <a:t>więcej czasu </a:t>
            </a:r>
            <a:br>
              <a:rPr lang="pl-PL" sz="2200" b="1" dirty="0"/>
            </a:br>
            <a:r>
              <a:rPr lang="pl-PL" sz="2200" b="1" dirty="0"/>
              <a:t>i miejsca zajmują̨ na zajęciach działania uczestników</a:t>
            </a:r>
            <a:r>
              <a:rPr lang="pl-PL" sz="2200" dirty="0"/>
              <a:t>.</a:t>
            </a:r>
          </a:p>
          <a:p>
            <a:pPr marL="0" lvl="1" algn="ctr">
              <a:lnSpc>
                <a:spcPct val="150000"/>
              </a:lnSpc>
            </a:pPr>
            <a:endParaRPr lang="pl-PL" sz="2200" dirty="0"/>
          </a:p>
          <a:p>
            <a:pPr marL="0" lvl="1" algn="ctr">
              <a:lnSpc>
                <a:spcPct val="150000"/>
              </a:lnSpc>
            </a:pPr>
            <a:r>
              <a:rPr lang="pl-PL" sz="2200" dirty="0"/>
              <a:t>Nauczyciel powierza uczniom do rozwiązania pewne problemy cząstkowe, których rozwiązania przybliżają̨ do rozwiązania problemu głównego. </a:t>
            </a:r>
          </a:p>
          <a:p>
            <a:pPr algn="ctr">
              <a:lnSpc>
                <a:spcPct val="150000"/>
              </a:lnSpc>
            </a:pPr>
            <a:endParaRPr lang="pl-PL" sz="2200" dirty="0"/>
          </a:p>
          <a:p>
            <a:pPr algn="ctr"/>
            <a:r>
              <a:rPr lang="pl-PL" sz="2200" b="1" dirty="0"/>
              <a:t>Od jakości przedstawienia problemu zależy w dużej mierze jakość́ rozwiązania. 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7908B02-D0EB-5947-A01D-1DD7733E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48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03454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D58A397-A09B-9840-850C-EB0D149FAF04}"/>
              </a:ext>
            </a:extLst>
          </p:cNvPr>
          <p:cNvSpPr/>
          <p:nvPr/>
        </p:nvSpPr>
        <p:spPr>
          <a:xfrm>
            <a:off x="4309861" y="1148714"/>
            <a:ext cx="3429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Dyskusja dydaktyczna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F637C24-C336-DE41-87E3-F74A6594E253}"/>
              </a:ext>
            </a:extLst>
          </p:cNvPr>
          <p:cNvSpPr/>
          <p:nvPr/>
        </p:nvSpPr>
        <p:spPr>
          <a:xfrm>
            <a:off x="1193473" y="1658963"/>
            <a:ext cx="9623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/>
              <a:t>Tematem</a:t>
            </a:r>
            <a:r>
              <a:rPr lang="pl-PL" sz="2800" dirty="0"/>
              <a:t> dyskusji musi być́ pewien </a:t>
            </a:r>
            <a:r>
              <a:rPr lang="pl-PL" sz="2800" b="1" dirty="0"/>
              <a:t>problem</a:t>
            </a:r>
            <a:r>
              <a:rPr lang="pl-PL" sz="2800" dirty="0"/>
              <a:t>, a uczestnicy powinni konfrontować swoje zdania na temat sposobów jego rozwiązania.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Jej </a:t>
            </a:r>
            <a:r>
              <a:rPr lang="pl-PL" sz="2800" b="1" dirty="0"/>
              <a:t>uczestnicy</a:t>
            </a:r>
            <a:r>
              <a:rPr lang="pl-PL" sz="2800" dirty="0"/>
              <a:t> doprecyzowują̨ wspólnie problem do rozwiązania, </a:t>
            </a:r>
            <a:r>
              <a:rPr lang="pl-PL" sz="2800" b="1" dirty="0"/>
              <a:t>konfrontują̨ stanowiska</a:t>
            </a:r>
            <a:r>
              <a:rPr lang="pl-PL" sz="2800" dirty="0"/>
              <a:t>, </a:t>
            </a:r>
            <a:r>
              <a:rPr lang="pl-PL" sz="2800" b="1" dirty="0"/>
              <a:t>wyciągają̨ wnioski, uzasadniają̨, dzielą̨ się̨ wiedzą i argumentami.</a:t>
            </a:r>
            <a:endParaRPr lang="pl-PL" dirty="0"/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DF42FCB-922F-5345-BA45-5AAF169B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55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03454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D58A397-A09B-9840-850C-EB0D149FAF04}"/>
              </a:ext>
            </a:extLst>
          </p:cNvPr>
          <p:cNvSpPr/>
          <p:nvPr/>
        </p:nvSpPr>
        <p:spPr>
          <a:xfrm>
            <a:off x="4309861" y="1148714"/>
            <a:ext cx="3429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Dyskusja dydaktyczna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F637C24-C336-DE41-87E3-F74A6594E253}"/>
              </a:ext>
            </a:extLst>
          </p:cNvPr>
          <p:cNvSpPr/>
          <p:nvPr/>
        </p:nvSpPr>
        <p:spPr>
          <a:xfrm>
            <a:off x="1193473" y="1236724"/>
            <a:ext cx="96234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/>
              <a:t>Nauczyciel: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wprowadza uczniów do dyskusji, podając jej temat i cele,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przypomina zasady dyskusji związane z jej sprawnym przebiegiem (np. konieczność́ zachowania kolejności wypowiadania się̨, nieprzerywanie innym itp.)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przywołuje wiedzę niezbędną podczas rozwiazywania problemu,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określa ramy czasowe, sposób ich przestrzegania oraz sposób podania wniosków,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udziela głosu uczestnikom, porządkuje wypowiedzi, przeformułowuje je, zapisuje na tablicy</a:t>
            </a:r>
            <a:br>
              <a:rPr lang="pl-PL" dirty="0"/>
            </a:br>
            <a:r>
              <a:rPr lang="pl-PL" dirty="0"/>
              <a:t>ważne informacje i propozycje,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zadaje pytania naprowadzające,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podsumowuje wyniki dyskusji, systematyzuje wnioski oraz formułuje rozwiązanie problemu. 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72057B-C54D-6144-AAC6-5504623B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83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03454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D58A397-A09B-9840-850C-EB0D149FAF04}"/>
              </a:ext>
            </a:extLst>
          </p:cNvPr>
          <p:cNvSpPr/>
          <p:nvPr/>
        </p:nvSpPr>
        <p:spPr>
          <a:xfrm>
            <a:off x="4309861" y="1148714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Gra dydaktyczna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F637C24-C336-DE41-87E3-F74A6594E253}"/>
              </a:ext>
            </a:extLst>
          </p:cNvPr>
          <p:cNvSpPr/>
          <p:nvPr/>
        </p:nvSpPr>
        <p:spPr>
          <a:xfrm>
            <a:off x="922284" y="2036179"/>
            <a:ext cx="96234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Gracz musi </a:t>
            </a:r>
            <a:r>
              <a:rPr lang="pl-PL" sz="2800" b="1" dirty="0"/>
              <a:t>opracować</a:t>
            </a:r>
            <a:r>
              <a:rPr lang="pl-PL" sz="2800" dirty="0"/>
              <a:t>  sposób lub </a:t>
            </a:r>
            <a:r>
              <a:rPr lang="pl-PL" sz="2800" b="1" dirty="0"/>
              <a:t>strategię</a:t>
            </a:r>
            <a:r>
              <a:rPr lang="pl-PL" sz="2800" dirty="0"/>
              <a:t> uzyskania </a:t>
            </a:r>
            <a:br>
              <a:rPr lang="pl-PL" sz="2800" dirty="0"/>
            </a:br>
            <a:r>
              <a:rPr lang="pl-PL" sz="2800" dirty="0"/>
              <a:t>w grze jak najlepszego wyniku, czyli ̨</a:t>
            </a:r>
            <a:r>
              <a:rPr lang="pl-PL" sz="2800" b="1" dirty="0"/>
              <a:t>znaleźć sposób na wygraną.</a:t>
            </a:r>
            <a:r>
              <a:rPr lang="pl-PL" sz="2800" dirty="0"/>
              <a:t> 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Perspektywa nagrody, jaką jest zwycięstwo w grze, ma </a:t>
            </a:r>
            <a:r>
              <a:rPr lang="pl-PL" sz="2800" b="1" dirty="0"/>
              <a:t>aspekt motywujący do podejmowania wysiłku</a:t>
            </a:r>
            <a:r>
              <a:rPr lang="pl-PL" sz="2800" dirty="0"/>
              <a:t>, który powinien być́ związany z problemem zawartym w samej grze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5C7780-01F3-3C43-A05F-57F6292E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07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2B18CCB-2FB8-D946-9B2C-59BEDB6E6FDC}"/>
              </a:ext>
            </a:extLst>
          </p:cNvPr>
          <p:cNvSpPr/>
          <p:nvPr/>
        </p:nvSpPr>
        <p:spPr>
          <a:xfrm>
            <a:off x="1191021" y="1114094"/>
            <a:ext cx="10647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6049"/>
                </a:solidFill>
                <a:latin typeface="CenturyGothic"/>
              </a:rPr>
              <a:t>Przykłady </a:t>
            </a:r>
            <a:r>
              <a:rPr lang="pl-PL" sz="2800" b="1" dirty="0" err="1">
                <a:solidFill>
                  <a:srgbClr val="006049"/>
                </a:solidFill>
                <a:latin typeface="CenturyGothic"/>
              </a:rPr>
              <a:t>zadan</a:t>
            </a:r>
            <a:r>
              <a:rPr lang="pl-PL" sz="2800" b="1" dirty="0">
                <a:solidFill>
                  <a:srgbClr val="006049"/>
                </a:solidFill>
                <a:latin typeface="CenturyGothic"/>
              </a:rPr>
              <a:t>́ problemowych z matematyki dla </a:t>
            </a:r>
            <a:r>
              <a:rPr lang="pl-PL" sz="2800" b="1" dirty="0" err="1">
                <a:solidFill>
                  <a:srgbClr val="006049"/>
                </a:solidFill>
                <a:latin typeface="CenturyGothic"/>
              </a:rPr>
              <a:t>uczniów</a:t>
            </a:r>
            <a:r>
              <a:rPr lang="pl-PL" sz="2800" b="1" dirty="0">
                <a:solidFill>
                  <a:srgbClr val="006049"/>
                </a:solidFill>
                <a:latin typeface="CenturyGothic"/>
              </a:rPr>
              <a:t> klas IV–VIII </a:t>
            </a:r>
            <a:endParaRPr lang="pl-PL" sz="28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E24D0B9-4175-3949-84A6-B778D168B54E}"/>
              </a:ext>
            </a:extLst>
          </p:cNvPr>
          <p:cNvSpPr/>
          <p:nvPr/>
        </p:nvSpPr>
        <p:spPr>
          <a:xfrm>
            <a:off x="1191021" y="1720840"/>
            <a:ext cx="10647467" cy="434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i="1" dirty="0">
                <a:latin typeface="Calibri" panose="020F0502020204030204" pitchFamily="34" charset="0"/>
              </a:rPr>
              <a:t>Zbyszek wracał ze szkoły do domu. W drodze </a:t>
            </a:r>
            <a:r>
              <a:rPr lang="pl-PL" i="1" dirty="0" err="1">
                <a:latin typeface="Calibri" panose="020F0502020204030204" pitchFamily="34" charset="0"/>
              </a:rPr>
              <a:t>zauważył</a:t>
            </a:r>
            <a:r>
              <a:rPr lang="pl-PL" i="1" dirty="0">
                <a:latin typeface="Calibri" panose="020F0502020204030204" pitchFamily="34" charset="0"/>
              </a:rPr>
              <a:t>, </a:t>
            </a:r>
            <a:r>
              <a:rPr lang="pl-PL" i="1" dirty="0" err="1">
                <a:latin typeface="Calibri" panose="020F0502020204030204" pitchFamily="34" charset="0"/>
              </a:rPr>
              <a:t>że</a:t>
            </a:r>
            <a:r>
              <a:rPr lang="pl-PL" i="1" dirty="0">
                <a:latin typeface="Calibri" panose="020F0502020204030204" pitchFamily="34" charset="0"/>
              </a:rPr>
              <a:t> jego zegarek zatrzymał </a:t>
            </a:r>
            <a:r>
              <a:rPr lang="pl-PL" i="1" dirty="0" err="1">
                <a:latin typeface="Calibri" panose="020F0502020204030204" pitchFamily="34" charset="0"/>
              </a:rPr>
              <a:t>sie</a:t>
            </a:r>
            <a:r>
              <a:rPr lang="pl-PL" i="1" dirty="0">
                <a:latin typeface="Calibri" panose="020F0502020204030204" pitchFamily="34" charset="0"/>
              </a:rPr>
              <a:t>̨ na godzinie 13:58.</a:t>
            </a:r>
            <a:br>
              <a:rPr lang="pl-PL" i="1" dirty="0">
                <a:latin typeface="Calibri" panose="020F0502020204030204" pitchFamily="34" charset="0"/>
              </a:rPr>
            </a:br>
            <a:r>
              <a:rPr lang="pl-PL" i="1" dirty="0">
                <a:latin typeface="Calibri" panose="020F0502020204030204" pitchFamily="34" charset="0"/>
              </a:rPr>
              <a:t>– </a:t>
            </a:r>
            <a:r>
              <a:rPr lang="pl-PL" i="1" dirty="0" err="1">
                <a:latin typeface="Calibri" panose="020F0502020204030204" pitchFamily="34" charset="0"/>
              </a:rPr>
              <a:t>Która</a:t>
            </a:r>
            <a:r>
              <a:rPr lang="pl-PL" i="1" dirty="0">
                <a:latin typeface="Calibri" panose="020F0502020204030204" pitchFamily="34" charset="0"/>
              </a:rPr>
              <a:t> </a:t>
            </a:r>
            <a:r>
              <a:rPr lang="pl-PL" i="1" dirty="0" err="1">
                <a:latin typeface="Calibri" panose="020F0502020204030204" pitchFamily="34" charset="0"/>
              </a:rPr>
              <a:t>może</a:t>
            </a:r>
            <a:r>
              <a:rPr lang="pl-PL" i="1" dirty="0">
                <a:latin typeface="Calibri" panose="020F0502020204030204" pitchFamily="34" charset="0"/>
              </a:rPr>
              <a:t> </a:t>
            </a:r>
            <a:r>
              <a:rPr lang="pl-PL" i="1" dirty="0" err="1">
                <a:latin typeface="Calibri" panose="020F0502020204030204" pitchFamily="34" charset="0"/>
              </a:rPr>
              <a:t>byc</a:t>
            </a:r>
            <a:r>
              <a:rPr lang="pl-PL" i="1" dirty="0">
                <a:latin typeface="Calibri" panose="020F0502020204030204" pitchFamily="34" charset="0"/>
              </a:rPr>
              <a:t>́ teraz godzina? – zastanawiał </a:t>
            </a:r>
            <a:r>
              <a:rPr lang="pl-PL" i="1" dirty="0" err="1">
                <a:latin typeface="Calibri" panose="020F0502020204030204" pitchFamily="34" charset="0"/>
              </a:rPr>
              <a:t>sie</a:t>
            </a:r>
            <a:r>
              <a:rPr lang="pl-PL" i="1" dirty="0">
                <a:latin typeface="Calibri" panose="020F0502020204030204" pitchFamily="34" charset="0"/>
              </a:rPr>
              <a:t>̨ chłopak. – Muszę </a:t>
            </a:r>
            <a:r>
              <a:rPr lang="pl-PL" i="1" dirty="0" err="1">
                <a:latin typeface="Calibri" panose="020F0502020204030204" pitchFamily="34" charset="0"/>
              </a:rPr>
              <a:t>kogos</a:t>
            </a:r>
            <a:r>
              <a:rPr lang="pl-PL" i="1" dirty="0">
                <a:latin typeface="Calibri" panose="020F0502020204030204" pitchFamily="34" charset="0"/>
              </a:rPr>
              <a:t>́ </a:t>
            </a:r>
            <a:r>
              <a:rPr lang="pl-PL" i="1" dirty="0" err="1">
                <a:latin typeface="Calibri" panose="020F0502020204030204" pitchFamily="34" charset="0"/>
              </a:rPr>
              <a:t>spytac</a:t>
            </a:r>
            <a:r>
              <a:rPr lang="pl-PL" i="1" dirty="0">
                <a:latin typeface="Calibri" panose="020F0502020204030204" pitchFamily="34" charset="0"/>
              </a:rPr>
              <a:t>́.</a:t>
            </a:r>
            <a:br>
              <a:rPr lang="pl-PL" i="1" dirty="0">
                <a:latin typeface="Calibri" panose="020F0502020204030204" pitchFamily="34" charset="0"/>
              </a:rPr>
            </a:br>
            <a:r>
              <a:rPr lang="pl-PL" i="1" dirty="0">
                <a:latin typeface="Calibri" panose="020F0502020204030204" pitchFamily="34" charset="0"/>
              </a:rPr>
              <a:t>– Na moim zegarku jest 14:05, ale ten zegarek </a:t>
            </a:r>
            <a:r>
              <a:rPr lang="pl-PL" i="1" dirty="0" err="1">
                <a:latin typeface="Calibri" panose="020F0502020204030204" pitchFamily="34" charset="0"/>
              </a:rPr>
              <a:t>sie</a:t>
            </a:r>
            <a:r>
              <a:rPr lang="pl-PL" i="1" dirty="0">
                <a:latin typeface="Calibri" panose="020F0502020204030204" pitchFamily="34" charset="0"/>
              </a:rPr>
              <a:t>̨ </a:t>
            </a:r>
            <a:r>
              <a:rPr lang="pl-PL" i="1" dirty="0" err="1">
                <a:latin typeface="Calibri" panose="020F0502020204030204" pitchFamily="34" charset="0"/>
              </a:rPr>
              <a:t>troche</a:t>
            </a:r>
            <a:r>
              <a:rPr lang="pl-PL" i="1" dirty="0">
                <a:latin typeface="Calibri" panose="020F0502020204030204" pitchFamily="34" charset="0"/>
              </a:rPr>
              <a:t>̨ </a:t>
            </a:r>
            <a:r>
              <a:rPr lang="pl-PL" i="1" dirty="0" err="1">
                <a:latin typeface="Calibri" panose="020F0502020204030204" pitchFamily="34" charset="0"/>
              </a:rPr>
              <a:t>spóźnia</a:t>
            </a:r>
            <a:r>
              <a:rPr lang="pl-PL" i="1" dirty="0">
                <a:latin typeface="Calibri" panose="020F0502020204030204" pitchFamily="34" charset="0"/>
              </a:rPr>
              <a:t> – powiedziała napotkana pani. </a:t>
            </a:r>
            <a:endParaRPr lang="pl-PL" i="1" dirty="0"/>
          </a:p>
          <a:p>
            <a:pPr>
              <a:lnSpc>
                <a:spcPct val="150000"/>
              </a:lnSpc>
            </a:pPr>
            <a:r>
              <a:rPr lang="pl-PL" i="1" dirty="0">
                <a:latin typeface="Calibri" panose="020F0502020204030204" pitchFamily="34" charset="0"/>
              </a:rPr>
              <a:t>– Na moim jest 14:25 – powiedział znajomy tej pani, z </a:t>
            </a:r>
            <a:r>
              <a:rPr lang="pl-PL" i="1" dirty="0" err="1">
                <a:latin typeface="Calibri" panose="020F0502020204030204" pitchFamily="34" charset="0"/>
              </a:rPr>
              <a:t>którym</a:t>
            </a:r>
            <a:r>
              <a:rPr lang="pl-PL" i="1" dirty="0">
                <a:latin typeface="Calibri" panose="020F0502020204030204" pitchFamily="34" charset="0"/>
              </a:rPr>
              <a:t> szła – ale </a:t>
            </a:r>
            <a:r>
              <a:rPr lang="pl-PL" i="1" dirty="0" err="1">
                <a:latin typeface="Calibri" panose="020F0502020204030204" pitchFamily="34" charset="0"/>
              </a:rPr>
              <a:t>mój</a:t>
            </a:r>
            <a:r>
              <a:rPr lang="pl-PL" i="1" dirty="0">
                <a:latin typeface="Calibri" panose="020F0502020204030204" pitchFamily="34" charset="0"/>
              </a:rPr>
              <a:t> zegarek </a:t>
            </a:r>
            <a:r>
              <a:rPr lang="pl-PL" i="1" dirty="0" err="1">
                <a:latin typeface="Calibri" panose="020F0502020204030204" pitchFamily="34" charset="0"/>
              </a:rPr>
              <a:t>troche</a:t>
            </a:r>
            <a:r>
              <a:rPr lang="pl-PL" i="1" dirty="0">
                <a:latin typeface="Calibri" panose="020F0502020204030204" pitchFamily="34" charset="0"/>
              </a:rPr>
              <a:t>̨ </a:t>
            </a:r>
            <a:r>
              <a:rPr lang="pl-PL" i="1" dirty="0" err="1">
                <a:latin typeface="Calibri" panose="020F0502020204030204" pitchFamily="34" charset="0"/>
              </a:rPr>
              <a:t>sie</a:t>
            </a:r>
            <a:r>
              <a:rPr lang="pl-PL" i="1" dirty="0">
                <a:latin typeface="Calibri" panose="020F0502020204030204" pitchFamily="34" charset="0"/>
              </a:rPr>
              <a:t>̨ spieszy.</a:t>
            </a:r>
            <a:br>
              <a:rPr lang="pl-PL" i="1" dirty="0">
                <a:latin typeface="Calibri" panose="020F0502020204030204" pitchFamily="34" charset="0"/>
              </a:rPr>
            </a:br>
            <a:r>
              <a:rPr lang="pl-PL" i="1" dirty="0">
                <a:latin typeface="Calibri" panose="020F0502020204030204" pitchFamily="34" charset="0"/>
              </a:rPr>
              <a:t>– Znam te zegarki – powiedział </a:t>
            </a:r>
            <a:r>
              <a:rPr lang="pl-PL" i="1" dirty="0" err="1">
                <a:latin typeface="Calibri" panose="020F0502020204030204" pitchFamily="34" charset="0"/>
              </a:rPr>
              <a:t>mijający</a:t>
            </a:r>
            <a:r>
              <a:rPr lang="pl-PL" i="1" dirty="0">
                <a:latin typeface="Calibri" panose="020F0502020204030204" pitchFamily="34" charset="0"/>
              </a:rPr>
              <a:t> ich zegarmistrz. – Wczoraj o tej porze je ustawiałem: jeden </a:t>
            </a:r>
            <a:r>
              <a:rPr lang="pl-PL" i="1" dirty="0" err="1">
                <a:latin typeface="Calibri" panose="020F0502020204030204" pitchFamily="34" charset="0"/>
              </a:rPr>
              <a:t>spóźnia</a:t>
            </a:r>
            <a:r>
              <a:rPr lang="pl-PL" i="1" dirty="0">
                <a:latin typeface="Calibri" panose="020F0502020204030204" pitchFamily="34" charset="0"/>
              </a:rPr>
              <a:t> </a:t>
            </a:r>
            <a:r>
              <a:rPr lang="pl-PL" i="1" dirty="0" err="1">
                <a:latin typeface="Calibri" panose="020F0502020204030204" pitchFamily="34" charset="0"/>
              </a:rPr>
              <a:t>sie</a:t>
            </a:r>
            <a:r>
              <a:rPr lang="pl-PL" i="1" dirty="0">
                <a:latin typeface="Calibri" panose="020F0502020204030204" pitchFamily="34" charset="0"/>
              </a:rPr>
              <a:t>̨ tyle samo minut na </a:t>
            </a:r>
            <a:r>
              <a:rPr lang="pl-PL" i="1" dirty="0" err="1">
                <a:latin typeface="Calibri" panose="020F0502020204030204" pitchFamily="34" charset="0"/>
              </a:rPr>
              <a:t>dobe</a:t>
            </a:r>
            <a:r>
              <a:rPr lang="pl-PL" i="1" dirty="0">
                <a:latin typeface="Calibri" panose="020F0502020204030204" pitchFamily="34" charset="0"/>
              </a:rPr>
              <a:t>̨, co drugi spieszy. Nic </a:t>
            </a:r>
            <a:r>
              <a:rPr lang="pl-PL" i="1" dirty="0" err="1">
                <a:latin typeface="Calibri" panose="020F0502020204030204" pitchFamily="34" charset="0"/>
              </a:rPr>
              <a:t>sie</a:t>
            </a:r>
            <a:r>
              <a:rPr lang="pl-PL" i="1" dirty="0">
                <a:latin typeface="Calibri" panose="020F0502020204030204" pitchFamily="34" charset="0"/>
              </a:rPr>
              <a:t>̨ nie dało </a:t>
            </a:r>
            <a:r>
              <a:rPr lang="pl-PL" i="1" dirty="0" err="1">
                <a:latin typeface="Calibri" panose="020F0502020204030204" pitchFamily="34" charset="0"/>
              </a:rPr>
              <a:t>zrobic</a:t>
            </a:r>
            <a:r>
              <a:rPr lang="pl-PL" i="1" dirty="0">
                <a:latin typeface="Calibri" panose="020F0502020204030204" pitchFamily="34" charset="0"/>
              </a:rPr>
              <a:t>́. Nadal tak </a:t>
            </a:r>
            <a:r>
              <a:rPr lang="pl-PL" i="1" dirty="0" err="1">
                <a:latin typeface="Calibri" panose="020F0502020204030204" pitchFamily="34" charset="0"/>
              </a:rPr>
              <a:t>działaja</a:t>
            </a:r>
            <a:r>
              <a:rPr lang="pl-PL" i="1" dirty="0">
                <a:latin typeface="Calibri" panose="020F0502020204030204" pitchFamily="34" charset="0"/>
              </a:rPr>
              <a:t>̨. </a:t>
            </a:r>
          </a:p>
          <a:p>
            <a:pPr algn="ctr">
              <a:lnSpc>
                <a:spcPct val="150000"/>
              </a:lnSpc>
            </a:pPr>
            <a:r>
              <a:rPr lang="pl-PL" sz="2000" b="1" dirty="0"/>
              <a:t>Pytania problemowe: </a:t>
            </a:r>
          </a:p>
          <a:p>
            <a:pPr algn="ctr">
              <a:lnSpc>
                <a:spcPct val="150000"/>
              </a:lnSpc>
            </a:pPr>
            <a:r>
              <a:rPr lang="pl-PL" sz="2000" dirty="0"/>
              <a:t>O </a:t>
            </a:r>
            <a:r>
              <a:rPr lang="pl-PL" sz="2000" dirty="0" err="1"/>
              <a:t>której</a:t>
            </a:r>
            <a:r>
              <a:rPr lang="pl-PL" sz="2000" dirty="0"/>
              <a:t> godzinie toczyła </a:t>
            </a:r>
            <a:r>
              <a:rPr lang="pl-PL" sz="2000" dirty="0" err="1"/>
              <a:t>sie</a:t>
            </a:r>
            <a:r>
              <a:rPr lang="pl-PL" sz="2000" dirty="0"/>
              <a:t>̨ ta rozmowa? </a:t>
            </a:r>
          </a:p>
          <a:p>
            <a:pPr algn="ctr">
              <a:lnSpc>
                <a:spcPct val="150000"/>
              </a:lnSpc>
            </a:pPr>
            <a:r>
              <a:rPr lang="pl-PL" sz="2000" dirty="0"/>
              <a:t>Ile minut </a:t>
            </a:r>
            <a:r>
              <a:rPr lang="pl-PL" sz="2000" dirty="0" err="1"/>
              <a:t>wcześniej</a:t>
            </a:r>
            <a:r>
              <a:rPr lang="pl-PL" sz="2000" dirty="0"/>
              <a:t> zegarek Zbyszka przestał </a:t>
            </a:r>
            <a:r>
              <a:rPr lang="pl-PL" sz="2000" dirty="0" err="1"/>
              <a:t>działac</a:t>
            </a:r>
            <a:r>
              <a:rPr lang="pl-PL" sz="2000" dirty="0"/>
              <a:t>́? </a:t>
            </a:r>
          </a:p>
          <a:p>
            <a:pPr>
              <a:lnSpc>
                <a:spcPct val="150000"/>
              </a:lnSpc>
            </a:pPr>
            <a:endParaRPr lang="pl-PL" i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23B0D1-4A72-E341-A91C-ABF8AC7D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76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2B18CCB-2FB8-D946-9B2C-59BEDB6E6FDC}"/>
              </a:ext>
            </a:extLst>
          </p:cNvPr>
          <p:cNvSpPr/>
          <p:nvPr/>
        </p:nvSpPr>
        <p:spPr>
          <a:xfrm>
            <a:off x="1191021" y="1114094"/>
            <a:ext cx="10647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6049"/>
                </a:solidFill>
                <a:latin typeface="CenturyGothic"/>
              </a:rPr>
              <a:t>Przykłady </a:t>
            </a:r>
            <a:r>
              <a:rPr lang="pl-PL" sz="2800" b="1" dirty="0" err="1">
                <a:solidFill>
                  <a:srgbClr val="006049"/>
                </a:solidFill>
                <a:latin typeface="CenturyGothic"/>
              </a:rPr>
              <a:t>zadan</a:t>
            </a:r>
            <a:r>
              <a:rPr lang="pl-PL" sz="2800" b="1" dirty="0">
                <a:solidFill>
                  <a:srgbClr val="006049"/>
                </a:solidFill>
                <a:latin typeface="CenturyGothic"/>
              </a:rPr>
              <a:t>́ problemowych z matematyki dla </a:t>
            </a:r>
            <a:r>
              <a:rPr lang="pl-PL" sz="2800" b="1" dirty="0" err="1">
                <a:solidFill>
                  <a:srgbClr val="006049"/>
                </a:solidFill>
                <a:latin typeface="CenturyGothic"/>
              </a:rPr>
              <a:t>uczniów</a:t>
            </a:r>
            <a:r>
              <a:rPr lang="pl-PL" sz="2800" b="1" dirty="0">
                <a:solidFill>
                  <a:srgbClr val="006049"/>
                </a:solidFill>
                <a:latin typeface="CenturyGothic"/>
              </a:rPr>
              <a:t> klas IV–VIII </a:t>
            </a:r>
            <a:endParaRPr lang="pl-PL" sz="28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E24D0B9-4175-3949-84A6-B778D168B54E}"/>
              </a:ext>
            </a:extLst>
          </p:cNvPr>
          <p:cNvSpPr/>
          <p:nvPr/>
        </p:nvSpPr>
        <p:spPr>
          <a:xfrm>
            <a:off x="1191021" y="1760257"/>
            <a:ext cx="10647467" cy="138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Patyczkowa algebra</a:t>
            </a:r>
          </a:p>
          <a:p>
            <a:pPr>
              <a:lnSpc>
                <a:spcPct val="150000"/>
              </a:lnSpc>
            </a:pPr>
            <a:r>
              <a:rPr lang="pl-PL" dirty="0"/>
              <a:t>Mamy cztery domki z zapałek, </a:t>
            </a:r>
            <a:r>
              <a:rPr lang="pl-PL" dirty="0" err="1"/>
              <a:t>które</a:t>
            </a:r>
            <a:r>
              <a:rPr lang="pl-PL" dirty="0"/>
              <a:t> </a:t>
            </a:r>
            <a:r>
              <a:rPr lang="pl-PL" dirty="0" err="1"/>
              <a:t>wyglądaja</a:t>
            </a:r>
            <a:r>
              <a:rPr lang="pl-PL" dirty="0"/>
              <a:t>̨ tak: </a:t>
            </a:r>
            <a:endParaRPr lang="pl-PL" sz="2000" dirty="0"/>
          </a:p>
          <a:p>
            <a:pPr>
              <a:lnSpc>
                <a:spcPct val="150000"/>
              </a:lnSpc>
            </a:pPr>
            <a:endParaRPr lang="pl-PL" sz="20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19DEC0-EDBF-7B40-AB14-098F014062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081" y="3074970"/>
            <a:ext cx="8148231" cy="1536686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FE0A8C46-CD1A-F44D-AA39-2ADFD6D558BA}"/>
              </a:ext>
            </a:extLst>
          </p:cNvPr>
          <p:cNvSpPr/>
          <p:nvPr/>
        </p:nvSpPr>
        <p:spPr>
          <a:xfrm>
            <a:off x="1191021" y="4611656"/>
            <a:ext cx="1041973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</a:rPr>
              <a:t>Waszym zadaniem jest </a:t>
            </a:r>
            <a:r>
              <a:rPr lang="pl-PL" dirty="0" err="1">
                <a:latin typeface="Calibri" panose="020F0502020204030204" pitchFamily="34" charset="0"/>
              </a:rPr>
              <a:t>obliczyc</a:t>
            </a:r>
            <a:r>
              <a:rPr lang="pl-PL" dirty="0">
                <a:latin typeface="Calibri" panose="020F0502020204030204" pitchFamily="34" charset="0"/>
              </a:rPr>
              <a:t>́, ile zapałek potrzeba na zbudowanie dwudziestego i </a:t>
            </a:r>
            <a:r>
              <a:rPr lang="pl-PL" dirty="0" err="1">
                <a:latin typeface="Calibri" panose="020F0502020204030204" pitchFamily="34" charset="0"/>
              </a:rPr>
              <a:t>pięćdziesiątego</a:t>
            </a:r>
            <a:r>
              <a:rPr lang="pl-PL" dirty="0">
                <a:latin typeface="Calibri" panose="020F0502020204030204" pitchFamily="34" charset="0"/>
              </a:rPr>
              <a:t> takiego domku. Policzcie </a:t>
            </a:r>
            <a:r>
              <a:rPr lang="pl-PL" dirty="0" err="1">
                <a:latin typeface="Calibri" panose="020F0502020204030204" pitchFamily="34" charset="0"/>
              </a:rPr>
              <a:t>także</a:t>
            </a:r>
            <a:r>
              <a:rPr lang="pl-PL" dirty="0">
                <a:latin typeface="Calibri" panose="020F0502020204030204" pitchFamily="34" charset="0"/>
              </a:rPr>
              <a:t>, ile zapałek potrzeba razem na zbudowanie 50 takich </a:t>
            </a:r>
            <a:r>
              <a:rPr lang="pl-PL" dirty="0" err="1">
                <a:latin typeface="Calibri" panose="020F0502020204030204" pitchFamily="34" charset="0"/>
              </a:rPr>
              <a:t>domków</a:t>
            </a:r>
            <a:r>
              <a:rPr lang="pl-PL" dirty="0">
                <a:latin typeface="Calibri" panose="020F0502020204030204" pitchFamily="34" charset="0"/>
              </a:rPr>
              <a:t>.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547C5D4-909D-5D42-B870-AA1E8E86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86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84ABF51D-AD68-9A43-9D1D-9F4FFEB6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41642"/>
              </p:ext>
            </p:extLst>
          </p:nvPr>
        </p:nvGraphicFramePr>
        <p:xfrm>
          <a:off x="922284" y="1272560"/>
          <a:ext cx="10659446" cy="43059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29723">
                  <a:extLst>
                    <a:ext uri="{9D8B030D-6E8A-4147-A177-3AD203B41FA5}">
                      <a16:colId xmlns:a16="http://schemas.microsoft.com/office/drawing/2014/main" val="730767649"/>
                    </a:ext>
                  </a:extLst>
                </a:gridCol>
                <a:gridCol w="5329723">
                  <a:extLst>
                    <a:ext uri="{9D8B030D-6E8A-4147-A177-3AD203B41FA5}">
                      <a16:colId xmlns:a16="http://schemas.microsoft.com/office/drawing/2014/main" val="2017395738"/>
                    </a:ext>
                  </a:extLst>
                </a:gridCol>
              </a:tblGrid>
              <a:tr h="55689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PODEJŚCIE NAUKOWE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PODEJŚCIE NIENAUKOWE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940645"/>
                  </a:ext>
                </a:extLst>
              </a:tr>
              <a:tr h="3486828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nazwanie problemu, stawianie pytań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tworzenie hipotez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prowadzenie badań, obserwacji, eksperymentów, budowanie modeli teoretycznych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wyciąganie wniosków</a:t>
                      </a:r>
                    </a:p>
                    <a:p>
                      <a:pPr marL="285750" marR="0" lvl="0" indent="-28575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dirty="0"/>
                        <a:t>weryfikacja hipotez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/>
                        <a:t>rozwiązanie problemu lub stawianie nowych pytań</a:t>
                      </a:r>
                    </a:p>
                    <a:p>
                      <a:pPr algn="ctr"/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Opieranie się na intuicji, stereotypach, opiniach innych, zamiast wyciągania wniosków – generalizowanie.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692297"/>
                  </a:ext>
                </a:extLst>
              </a:tr>
            </a:tbl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ECA1255-ADC9-D84C-BD10-A8C395FB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6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2411401-DAE0-3B43-AAC1-EB72CA3178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556" y="1114098"/>
            <a:ext cx="6767193" cy="4684980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A14B38E-D6DF-8440-A09C-201B5A7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2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8" y="1320846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600" b="1" dirty="0"/>
              <a:t>Wskaźniki świadczące o potrzebach nauczycieli </a:t>
            </a:r>
            <a:br>
              <a:rPr lang="pl-PL" sz="3600" b="1" dirty="0"/>
            </a:br>
            <a:r>
              <a:rPr lang="pl-PL" sz="3600" b="1" dirty="0"/>
              <a:t>w zakresie wykorzystywania metod nauczania do rozwoju kompetencji matematyczno-przyrodniczych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A52EDD2-9082-724B-A4A2-E8BCB05030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924" y="3841978"/>
            <a:ext cx="3508637" cy="1973608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E81473-4438-3641-883F-BA501EAB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69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3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6920" y="1618642"/>
            <a:ext cx="9144000" cy="3039735"/>
          </a:xfrm>
        </p:spPr>
        <p:txBody>
          <a:bodyPr>
            <a:normAutofit/>
          </a:bodyPr>
          <a:lstStyle/>
          <a:p>
            <a:r>
              <a:rPr lang="pl-PL" sz="4000" dirty="0"/>
              <a:t>Zjazd 2</a:t>
            </a:r>
            <a:br>
              <a:rPr lang="pl-PL" sz="4000" dirty="0"/>
            </a:br>
            <a:br>
              <a:rPr lang="pl-PL" dirty="0"/>
            </a:br>
            <a:r>
              <a:rPr lang="pl-PL" sz="8000" b="1" dirty="0"/>
              <a:t>DZIEŃ 3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1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732EE2-EA58-B742-8AFA-755ED04D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6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4118" y="1128237"/>
            <a:ext cx="10649607" cy="714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/>
              <a:t>Zagadnienie do dyskusji</a:t>
            </a:r>
          </a:p>
          <a:p>
            <a:pPr marL="0" indent="0" algn="ctr">
              <a:buNone/>
            </a:pPr>
            <a:endParaRPr lang="pl-PL" sz="4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1649619-7277-0F4E-9F80-C84F857C9905}"/>
              </a:ext>
            </a:extLst>
          </p:cNvPr>
          <p:cNvSpPr/>
          <p:nvPr/>
        </p:nvSpPr>
        <p:spPr>
          <a:xfrm>
            <a:off x="1217672" y="1842458"/>
            <a:ext cx="9722498" cy="370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3200" dirty="0"/>
              <a:t>W jaki sposób wiedza na temat metod i technik nauczania, jest przydatna osobie wspomagającej szkołę, </a:t>
            </a:r>
            <a:br>
              <a:rPr lang="pl-PL" sz="3200" dirty="0"/>
            </a:br>
            <a:r>
              <a:rPr lang="pl-PL" sz="3200" dirty="0"/>
              <a:t>podczas diagnozy oraz planowania działań służących rozwojowi kompetencji matematyczno-przyrodniczych uczniów 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577290-267C-144E-ABA4-D1AB8981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2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3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MODUŁ VII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Środki dydaktyczne służące rozwijaniu kompetencji matematyczno-przyrodniczych na II etapie edukacyjnym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1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955FCD-34E7-8242-A12B-83F0970A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12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4118" y="1320147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600" b="1" dirty="0"/>
              <a:t>Środki dydaktyczne</a:t>
            </a:r>
            <a:r>
              <a:rPr lang="pl-PL" sz="3600" i="1" dirty="0"/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1050" i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600" dirty="0"/>
              <a:t>„Przedmioty dostarczające bodźców zmysłowych, </a:t>
            </a:r>
            <a:br>
              <a:rPr lang="pl-PL" sz="3600" dirty="0"/>
            </a:br>
            <a:r>
              <a:rPr lang="pl-PL" sz="3600" dirty="0"/>
              <a:t>jak i urządzenia techniczne, ułatwiające </a:t>
            </a:r>
            <a:br>
              <a:rPr lang="pl-PL" sz="3600" dirty="0"/>
            </a:br>
            <a:r>
              <a:rPr lang="pl-PL" sz="3600" dirty="0"/>
              <a:t>przekazywanie tych bodźców” .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i="1" dirty="0"/>
              <a:t>F. Bereźnicki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CAB80B-0C72-B44A-BCA0-8D8363CA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060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4118" y="1200526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600" b="1" dirty="0"/>
              <a:t>Funkcje środków dydaktycznych</a:t>
            </a:r>
            <a:br>
              <a:rPr lang="pl-PL" sz="3600" b="1" i="1" dirty="0"/>
            </a:br>
            <a:r>
              <a:rPr lang="pl-PL" sz="1200" b="1" i="1" dirty="0"/>
              <a:t> </a:t>
            </a:r>
            <a:endParaRPr lang="pl-PL" i="1" dirty="0"/>
          </a:p>
          <a:p>
            <a:r>
              <a:rPr lang="pl-PL" sz="3200" dirty="0"/>
              <a:t>aktywizacja procesu kształcenia;</a:t>
            </a:r>
          </a:p>
          <a:p>
            <a:r>
              <a:rPr lang="pl-PL" sz="3200" dirty="0"/>
              <a:t>ukierunkowanie percepcji;</a:t>
            </a:r>
          </a:p>
          <a:p>
            <a:r>
              <a:rPr lang="pl-PL" sz="3200" dirty="0"/>
              <a:t>rozwijanie samodzielności i aktywności;</a:t>
            </a:r>
          </a:p>
          <a:p>
            <a:r>
              <a:rPr lang="pl-PL" sz="3200" dirty="0"/>
              <a:t>poszerzanie źródeł informacji;</a:t>
            </a:r>
          </a:p>
          <a:p>
            <a:r>
              <a:rPr lang="pl-PL" sz="3200" dirty="0"/>
              <a:t>organizacja kontroli i samokontroli.</a:t>
            </a:r>
            <a:endParaRPr lang="pl-PL" sz="3200" i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5" name="Obraz 4" descr="Globus Earth World · Free photo on Pixabay">
            <a:extLst>
              <a:ext uri="{FF2B5EF4-FFF2-40B4-BE49-F238E27FC236}">
                <a16:creationId xmlns:a16="http://schemas.microsoft.com/office/drawing/2014/main" id="{4CEDD84D-BAAE-F049-B471-85B9308CBE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27178" y="2339161"/>
            <a:ext cx="3676547" cy="242422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2C454F-14A1-3246-859C-C5D41C13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648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4118" y="1115028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Przykładowe grupy środków dydaktycznych</a:t>
            </a:r>
            <a:endParaRPr lang="pl-PL" sz="2600" i="1" dirty="0"/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sz="2600" b="1" dirty="0"/>
              <a:t>Wzrokowe</a:t>
            </a:r>
            <a:r>
              <a:rPr lang="pl-PL" sz="2600" dirty="0"/>
              <a:t> środki dydaktyczne (wykresy, mapy, diagramy, symbole, modele)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2600" b="1" dirty="0"/>
              <a:t>Przedmioty naturalne </a:t>
            </a:r>
            <a:r>
              <a:rPr lang="pl-PL" sz="2600" dirty="0"/>
              <a:t>- okazy, preparaty, modele przedmiotów i urządzeń́,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2600" b="1" dirty="0"/>
              <a:t>Środki manipulacyjno-badawcze</a:t>
            </a:r>
            <a:r>
              <a:rPr lang="pl-PL" sz="2600" dirty="0"/>
              <a:t>, konstrukcyjne i pomiarowe przyrządy pomiarowe, materiały do konstrukcji ćwiczeń́ i doświadczeń́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2600" b="1" dirty="0" err="1"/>
              <a:t>Łamigłówki</a:t>
            </a:r>
            <a:r>
              <a:rPr lang="pl-PL" sz="2600" b="1" dirty="0"/>
              <a:t> </a:t>
            </a:r>
            <a:r>
              <a:rPr lang="pl-PL" sz="2600" dirty="0"/>
              <a:t>logiczne (karty </a:t>
            </a:r>
            <a:r>
              <a:rPr lang="pl-PL" sz="2600" dirty="0" err="1"/>
              <a:t>sudoku</a:t>
            </a:r>
            <a:r>
              <a:rPr lang="pl-PL" sz="2600" dirty="0"/>
              <a:t>, </a:t>
            </a:r>
            <a:r>
              <a:rPr lang="pl-PL" sz="2600" dirty="0" err="1"/>
              <a:t>sumdoku</a:t>
            </a:r>
            <a:r>
              <a:rPr lang="pl-PL" sz="2600" dirty="0"/>
              <a:t>, </a:t>
            </a:r>
            <a:r>
              <a:rPr lang="pl-PL" sz="2600" dirty="0" err="1"/>
              <a:t>kakuro</a:t>
            </a:r>
            <a:r>
              <a:rPr lang="pl-PL" sz="2600" dirty="0"/>
              <a:t>, okręty), </a:t>
            </a:r>
            <a:r>
              <a:rPr lang="pl-PL" sz="2600" b="1" dirty="0"/>
              <a:t>gry </a:t>
            </a:r>
            <a:r>
              <a:rPr lang="pl-PL" sz="2600" dirty="0"/>
              <a:t>dydaktyczne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36139C-9F16-BD45-8CC4-10A2B67D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93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0B898BC-397B-0045-BC04-B0B717905D9A}"/>
              </a:ext>
            </a:extLst>
          </p:cNvPr>
          <p:cNvSpPr/>
          <p:nvPr/>
        </p:nvSpPr>
        <p:spPr>
          <a:xfrm>
            <a:off x="2528728" y="1862101"/>
            <a:ext cx="7972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/>
              <a:t>Programy, aplikacje portale internetowe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60F5F60-31C3-674B-B6BC-C1EC7D722C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225" y="2891633"/>
            <a:ext cx="2631558" cy="2923953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65AB76C-2E56-E249-881C-2D842E8B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62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C3DDDD5-B143-064C-BCC6-2B5CA87F84DB}"/>
              </a:ext>
            </a:extLst>
          </p:cNvPr>
          <p:cNvSpPr txBox="1"/>
          <p:nvPr/>
        </p:nvSpPr>
        <p:spPr>
          <a:xfrm>
            <a:off x="1503358" y="1633231"/>
            <a:ext cx="10022794" cy="4571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sz="32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 err="1">
                <a:latin typeface="Calibri" pitchFamily="34" charset="0"/>
              </a:rPr>
              <a:t>Phet</a:t>
            </a:r>
            <a:r>
              <a:rPr lang="pl-PL" sz="2400" b="1" dirty="0">
                <a:latin typeface="Calibri" pitchFamily="34" charset="0"/>
              </a:rPr>
              <a:t> - </a:t>
            </a:r>
            <a:r>
              <a:rPr lang="pl-PL" sz="2400" b="1" dirty="0">
                <a:latin typeface="Calibri" pitchFamily="34" charset="0"/>
                <a:hlinkClick r:id="rId5"/>
              </a:rPr>
              <a:t>https://phet.colorado.edu/en/simulations/translated/pl</a:t>
            </a:r>
            <a:endParaRPr lang="pl-PL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 err="1">
                <a:latin typeface="Calibri" pitchFamily="34" charset="0"/>
              </a:rPr>
              <a:t>Cabri</a:t>
            </a:r>
            <a:r>
              <a:rPr lang="pl-PL" sz="2400" b="1" dirty="0">
                <a:latin typeface="Calibri" pitchFamily="34" charset="0"/>
              </a:rPr>
              <a:t> - </a:t>
            </a:r>
            <a:r>
              <a:rPr lang="pl-PL" sz="2400" b="1" dirty="0">
                <a:latin typeface="Calibri" pitchFamily="34" charset="0"/>
                <a:hlinkClick r:id="rId6"/>
              </a:rPr>
              <a:t>https://www.dobreprogramy.pl/Cabri-Geometry-II-Plus,Program,Windows,12547.html</a:t>
            </a:r>
            <a:endParaRPr lang="pl-PL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 err="1">
                <a:latin typeface="Calibri" pitchFamily="34" charset="0"/>
              </a:rPr>
              <a:t>Geogebra</a:t>
            </a:r>
            <a:r>
              <a:rPr lang="pl-PL" sz="2400" b="1" dirty="0">
                <a:latin typeface="Calibri" pitchFamily="34" charset="0"/>
              </a:rPr>
              <a:t> - </a:t>
            </a:r>
            <a:r>
              <a:rPr lang="pl-PL" sz="2400" b="1" dirty="0">
                <a:latin typeface="Calibri" pitchFamily="34" charset="0"/>
                <a:hlinkClick r:id="rId7"/>
              </a:rPr>
              <a:t>https://www.geogebra.org</a:t>
            </a:r>
            <a:endParaRPr lang="pl-PL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 err="1">
                <a:latin typeface="Calibri" pitchFamily="34" charset="0"/>
              </a:rPr>
              <a:t>Geogebra</a:t>
            </a:r>
            <a:r>
              <a:rPr lang="pl-PL" sz="2400" b="1" dirty="0">
                <a:latin typeface="Calibri" pitchFamily="34" charset="0"/>
              </a:rPr>
              <a:t>  samouczek - </a:t>
            </a:r>
            <a:r>
              <a:rPr lang="pl-PL" sz="2400" b="1" dirty="0">
                <a:latin typeface="Calibri" pitchFamily="34" charset="0"/>
                <a:hlinkClick r:id="rId8"/>
              </a:rPr>
              <a:t>https://wiki.geogebra.org/pl/Samouczek</a:t>
            </a:r>
            <a:endParaRPr lang="pl-PL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pl-PL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pl-PL" sz="3200" b="1" dirty="0">
              <a:latin typeface="Calibri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CD957C4-526D-7B4A-9DA3-DB80A659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16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C3DDDD5-B143-064C-BCC6-2B5CA87F84DB}"/>
              </a:ext>
            </a:extLst>
          </p:cNvPr>
          <p:cNvSpPr txBox="1"/>
          <p:nvPr/>
        </p:nvSpPr>
        <p:spPr>
          <a:xfrm>
            <a:off x="1503358" y="1090729"/>
            <a:ext cx="10022794" cy="4294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sz="3200" dirty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>
                <a:latin typeface="Calibri" pitchFamily="34" charset="0"/>
              </a:rPr>
              <a:t>E-podręczniki</a:t>
            </a:r>
          </a:p>
          <a:p>
            <a:pPr algn="ctr">
              <a:lnSpc>
                <a:spcPct val="150000"/>
              </a:lnSpc>
            </a:pPr>
            <a:r>
              <a:rPr lang="pl-PL" sz="3600" b="1" dirty="0">
                <a:latin typeface="Calibri" pitchFamily="34" charset="0"/>
                <a:hlinkClick r:id="rId5"/>
              </a:rPr>
              <a:t>http://www.epodreczniki.pl</a:t>
            </a:r>
            <a:endParaRPr lang="pl-PL" sz="3600" b="1" dirty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6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pl-PL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pl-PL" sz="3200" b="1" dirty="0">
              <a:latin typeface="Calibri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BC98266-65DB-A248-97B4-E102AAEFFB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804" y="3631582"/>
            <a:ext cx="1435901" cy="167920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683E64-CB64-8542-BE22-C34A3311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681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4118" y="492710"/>
            <a:ext cx="10649607" cy="53228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26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686BC5A1-B676-F448-B801-2A092B9BD991}"/>
              </a:ext>
            </a:extLst>
          </p:cNvPr>
          <p:cNvSpPr txBox="1">
            <a:spLocks/>
          </p:cNvSpPr>
          <p:nvPr/>
        </p:nvSpPr>
        <p:spPr>
          <a:xfrm>
            <a:off x="922284" y="1430783"/>
            <a:ext cx="11087390" cy="73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+mn-lt"/>
              </a:rPr>
              <a:t>Lista rekomendowanych pomocy do pracowni przyrodniczej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07BF2C2-A839-794C-9AA3-4758017347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828" y="2181705"/>
            <a:ext cx="2206351" cy="336205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D9C19D-5AE0-9841-BCC4-93042A62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279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3233D9A1-E963-694F-8080-040C2030D76E}"/>
              </a:ext>
            </a:extLst>
          </p:cNvPr>
          <p:cNvSpPr/>
          <p:nvPr/>
        </p:nvSpPr>
        <p:spPr>
          <a:xfrm>
            <a:off x="4875607" y="1235814"/>
            <a:ext cx="4086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SAMR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ED3D37A-73CD-D94D-BBE2-4135F4872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28" y="2354656"/>
            <a:ext cx="6502400" cy="32512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CCE31B4-4011-314D-AAAB-E0E199FF230C}"/>
              </a:ext>
            </a:extLst>
          </p:cNvPr>
          <p:cNvSpPr txBox="1"/>
          <p:nvPr/>
        </p:nvSpPr>
        <p:spPr>
          <a:xfrm>
            <a:off x="5479743" y="5519487"/>
            <a:ext cx="171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</a:t>
            </a:r>
            <a:r>
              <a:rPr lang="pl-PL" sz="1000" dirty="0" err="1"/>
              <a:t>wikimedia.org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C6FA4FD-16F6-F34B-BFF2-13BC8289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6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282048"/>
            <a:ext cx="11112061" cy="4845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/>
              <a:t>PROGRAM DRUGIEGO DNIA SZKOLENIA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800" dirty="0"/>
              <a:t>Tematyka: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800" b="1" dirty="0"/>
              <a:t>Metody pracy nauczyciela służące rozwijaniu kompetencji matematyczno-przyrodniczych na II etapie edukacyjnym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800" dirty="0"/>
              <a:t>Sposoby stymulowania i rozwijania </a:t>
            </a:r>
            <a:r>
              <a:rPr lang="pl-PL" sz="1800" dirty="0" err="1"/>
              <a:t>myślenia</a:t>
            </a:r>
            <a:r>
              <a:rPr lang="pl-PL" sz="1800" dirty="0"/>
              <a:t> matematycznego</a:t>
            </a:r>
          </a:p>
          <a:p>
            <a:r>
              <a:rPr lang="pl-PL" sz="1800" dirty="0"/>
              <a:t>Przykłady stosowania wiedzy </a:t>
            </a:r>
            <a:r>
              <a:rPr lang="pl-PL" sz="1800" dirty="0" err="1"/>
              <a:t>dotyczącej</a:t>
            </a:r>
            <a:r>
              <a:rPr lang="pl-PL" sz="1800" dirty="0"/>
              <a:t> metod i technik nauczania w procesie wspomagania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 err="1"/>
              <a:t>Środki</a:t>
            </a:r>
            <a:r>
              <a:rPr lang="pl-PL" sz="1800" b="1" dirty="0"/>
              <a:t> dydaktyczne </a:t>
            </a:r>
            <a:r>
              <a:rPr lang="pl-PL" sz="1800" b="1" dirty="0" err="1"/>
              <a:t>służące</a:t>
            </a:r>
            <a:r>
              <a:rPr lang="pl-PL" sz="1800" b="1" dirty="0"/>
              <a:t> rozwijaniu kompetencji matematyczno-przyrodniczych na II etapie edukacyjnym </a:t>
            </a:r>
          </a:p>
          <a:p>
            <a:r>
              <a:rPr lang="pl-PL" sz="1800" dirty="0"/>
              <a:t>Rola i znaczenie </a:t>
            </a:r>
            <a:r>
              <a:rPr lang="pl-PL" sz="1800" dirty="0" err="1"/>
              <a:t>środków</a:t>
            </a:r>
            <a:r>
              <a:rPr lang="pl-PL" sz="1800" dirty="0"/>
              <a:t> dydaktycznych, kryteria ich doboru i oceny</a:t>
            </a:r>
          </a:p>
          <a:p>
            <a:r>
              <a:rPr lang="pl-PL" sz="1800" dirty="0" err="1"/>
              <a:t>Wyposażenie</a:t>
            </a:r>
            <a:r>
              <a:rPr lang="pl-PL" sz="1800" dirty="0"/>
              <a:t> pracowni przyrodniczej</a:t>
            </a:r>
          </a:p>
          <a:p>
            <a:r>
              <a:rPr lang="pl-PL" sz="1800" dirty="0" err="1"/>
              <a:t>Dobór</a:t>
            </a:r>
            <a:r>
              <a:rPr lang="pl-PL" sz="1800" dirty="0"/>
              <a:t> i ocena </a:t>
            </a:r>
            <a:r>
              <a:rPr lang="pl-PL" sz="1800" dirty="0" err="1"/>
              <a:t>skuteczności</a:t>
            </a:r>
            <a:r>
              <a:rPr lang="pl-PL" sz="1800" dirty="0"/>
              <a:t> stosowania </a:t>
            </a:r>
            <a:r>
              <a:rPr lang="pl-PL" sz="1800" dirty="0" err="1"/>
              <a:t>środków</a:t>
            </a:r>
            <a:r>
              <a:rPr lang="pl-PL" sz="1800" dirty="0"/>
              <a:t> dydaktycznych</a:t>
            </a:r>
          </a:p>
          <a:p>
            <a:r>
              <a:rPr lang="pl-PL" sz="1800" dirty="0"/>
              <a:t>Metody wspierania nauczycieli w pracy ze </a:t>
            </a:r>
            <a:r>
              <a:rPr lang="pl-PL" sz="1800" dirty="0" err="1"/>
              <a:t>środkami</a:t>
            </a:r>
            <a:r>
              <a:rPr lang="pl-PL" sz="1800" dirty="0"/>
              <a:t> dydaktycznymi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15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3B34DE-CF45-2C4B-857C-69AC4B53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602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2284" y="1199985"/>
            <a:ext cx="10649607" cy="52359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3200" b="1" dirty="0"/>
              <a:t>W jaki sposób osoba wspomagająca szkołę może wesprzeć nauczycieli w pracy ze środkami dydaktycznymi? </a:t>
            </a: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F5EA13E-2545-A046-949B-D5DCCCF74E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376" y="3026825"/>
            <a:ext cx="2578089" cy="2614860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14D331-555D-A248-BB5E-69A92B05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825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80587"/>
            <a:ext cx="10649607" cy="17882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5100" b="1" dirty="0"/>
              <a:t>Podsumowanie 3 dnia</a:t>
            </a:r>
          </a:p>
          <a:p>
            <a:pPr marL="0" indent="0" algn="ctr">
              <a:buNone/>
            </a:pPr>
            <a:endParaRPr lang="pl-PL" sz="4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9C301CD-EAD6-3C44-91B7-E99BFE2C8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04" y="3756881"/>
            <a:ext cx="10693400" cy="128270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DD911-C2E2-6342-BAF2-3DA7AC7F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9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2" y="1280566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000" b="1" dirty="0"/>
              <a:t>Moje dzisiejsze samopoczucie ...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4000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2745889-62DA-D842-85EF-5FE6FB2C4AEB}"/>
              </a:ext>
            </a:extLst>
          </p:cNvPr>
          <p:cNvSpPr txBox="1"/>
          <p:nvPr/>
        </p:nvSpPr>
        <p:spPr>
          <a:xfrm>
            <a:off x="5479743" y="5519487"/>
            <a:ext cx="171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</a:t>
            </a:r>
            <a:r>
              <a:rPr lang="pl-PL" sz="1000" dirty="0" err="1"/>
              <a:t>pixabay.com</a:t>
            </a:r>
            <a:endParaRPr lang="pl-PL" sz="10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373EE21-99A9-494F-9479-635C048A03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330" y="2458800"/>
            <a:ext cx="2749734" cy="2856867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FCC3D7-7773-E847-BC08-B45CACC0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47014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500" b="1" dirty="0"/>
              <a:t>METODA PROBLEMOWA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1800" b="1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stawia ucznia w centrum procesu uczenia się̨.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proces opiera się̨ w głównej mierze na współpracy w grupie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skłania uczniów do samodzielnego poszukiwania rozwiązań́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przywiązuje dużą wagę̨ do prowadzenia badań, obserwowania i opisywania ich efektów oraz refleksji na temat otrzymanych rezultatów.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dirty="0"/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3400" b="1" dirty="0">
                <a:solidFill>
                  <a:schemeClr val="accent2">
                    <a:lumMod val="75000"/>
                  </a:schemeClr>
                </a:solidFill>
              </a:rPr>
              <a:t>Nauczyciel moderuje pracę, nie jest źródłem informacji! </a:t>
            </a:r>
          </a:p>
          <a:p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534675-ADC4-0A44-A50A-6A3C85C7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93BC9A8-5E0C-5A48-8892-BBA50333D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69" y="1245166"/>
            <a:ext cx="1106287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Według W. Okonia nauczanie problemowe jest sekwencją kilku czynności: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organizowanie sytuacji problemowych,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indywidualne lub grupowe rozwiazywanie problemów,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weryfikacja uzyskanych rozwiązań,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systematyzowanie, utrwalanie i stosowanie rozwiązań w nowych sytuacjach. </a:t>
            </a: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2C4E83E-3864-1643-AA18-ECD13D1A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80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2842513-2696-FA4E-88B3-C0D4FA298813}"/>
              </a:ext>
            </a:extLst>
          </p:cNvPr>
          <p:cNvSpPr txBox="1"/>
          <p:nvPr/>
        </p:nvSpPr>
        <p:spPr>
          <a:xfrm>
            <a:off x="1467294" y="1260493"/>
            <a:ext cx="95988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Wybrane rodzaje metod problemowych </a:t>
            </a:r>
            <a:endParaRPr lang="pl-PL" sz="3200" dirty="0"/>
          </a:p>
          <a:p>
            <a:endParaRPr lang="pl-PL" sz="2000" b="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5E17AC6-6CD5-DD47-B7ED-A602E06AC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22861"/>
              </p:ext>
            </p:extLst>
          </p:nvPr>
        </p:nvGraphicFramePr>
        <p:xfrm>
          <a:off x="1935126" y="1956391"/>
          <a:ext cx="8569841" cy="356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FE21E1A-8B04-174B-8455-BCA9D84F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71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45DEF8E-109F-A54A-B48A-3A8DF66E7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570624"/>
              </p:ext>
            </p:extLst>
          </p:nvPr>
        </p:nvGraphicFramePr>
        <p:xfrm>
          <a:off x="922284" y="1114097"/>
          <a:ext cx="10481441" cy="443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9B260BB-4BAF-BB44-9C68-287E41FE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70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5" y="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4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03454"/>
            <a:ext cx="10649607" cy="47014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7" y="5815586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D58A397-A09B-9840-850C-EB0D149FAF04}"/>
              </a:ext>
            </a:extLst>
          </p:cNvPr>
          <p:cNvSpPr/>
          <p:nvPr/>
        </p:nvSpPr>
        <p:spPr>
          <a:xfrm>
            <a:off x="4309861" y="1148714"/>
            <a:ext cx="4909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</a:rPr>
              <a:t>Klasyczna metoda problemowa 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F637C24-C336-DE41-87E3-F74A6594E253}"/>
              </a:ext>
            </a:extLst>
          </p:cNvPr>
          <p:cNvSpPr/>
          <p:nvPr/>
        </p:nvSpPr>
        <p:spPr>
          <a:xfrm>
            <a:off x="1193473" y="1658963"/>
            <a:ext cx="9623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l-PL" sz="2000" b="1" dirty="0">
                <a:latin typeface="Calibri" panose="020F0502020204030204" pitchFamily="34" charset="0"/>
              </a:rPr>
              <a:t>Nauczyciel: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</a:rPr>
              <a:t>prezentuje problem uczniom mającym odpowiednią wiedzę do jego zrozumienia i rozwiązania,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wspiera kolejne etapy rozwiązania zadania (gromadzenie pomysłów, przygotowywanie narzędzi, weryfikację tych pomysłów, wdrażanie rozwiązań)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przyjmuje raporty i ocenia rozwiązania problemu. </a:t>
            </a:r>
            <a:br>
              <a:rPr lang="pl-PL" sz="2000" dirty="0"/>
            </a:br>
            <a:r>
              <a:rPr lang="pl-PL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pl-PL" sz="2000" b="1" dirty="0"/>
              <a:t>Pomoc uczniom polega także na zaproponowaniu odpowiednich pomocy dydaktycznych, </a:t>
            </a:r>
          </a:p>
          <a:p>
            <a:pPr algn="ctr">
              <a:lnSpc>
                <a:spcPct val="150000"/>
              </a:lnSpc>
            </a:pPr>
            <a:r>
              <a:rPr lang="pl-PL" sz="2000" b="1" dirty="0"/>
              <a:t>z których uczniowie mogą̨ korzystać́ podczas pracy nad problemem.</a:t>
            </a:r>
          </a:p>
          <a:p>
            <a:pPr>
              <a:buFont typeface="+mj-lt"/>
              <a:buAutoNum type="arabicPeriod"/>
            </a:pPr>
            <a:endParaRPr lang="pl-PL" dirty="0">
              <a:effectLst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F02740D-D79A-2549-9A74-B873C38C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55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7337</TotalTime>
  <Words>1055</Words>
  <Application>Microsoft Macintosh PowerPoint</Application>
  <PresentationFormat>Panoramiczny</PresentationFormat>
  <Paragraphs>245</Paragraphs>
  <Slides>31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CenturyGothic</vt:lpstr>
      <vt:lpstr>Motyw pakietu Office</vt:lpstr>
      <vt:lpstr>Prezentacja programu PowerPoint</vt:lpstr>
      <vt:lpstr>Zjazd 2  DZIEŃ 3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MODUŁ VII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Anna Romańska</cp:lastModifiedBy>
  <cp:revision>389</cp:revision>
  <cp:lastPrinted>2019-01-17T21:49:18Z</cp:lastPrinted>
  <dcterms:created xsi:type="dcterms:W3CDTF">2018-12-02T13:14:09Z</dcterms:created>
  <dcterms:modified xsi:type="dcterms:W3CDTF">2019-01-18T20:11:35Z</dcterms:modified>
</cp:coreProperties>
</file>